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4"/>
  </p:handoutMasterIdLst>
  <p:sldIdLst>
    <p:sldId id="256" r:id="rId3"/>
  </p:sldIdLst>
  <p:sldSz cx="12192000" cy="6858000"/>
  <p:notesSz cx="6858000" cy="9144000"/>
  <p:custDataLst>
    <p:tags r:id="rId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7" d="100"/>
          <a:sy n="107" d="100"/>
        </p:scale>
        <p:origin x="84" y="90"/>
      </p:cViewPr>
      <p:guideLst>
        <p:guide orient="horz" pos="2160"/>
        <p:guide pos="3820"/>
      </p:guideLst>
    </p:cSldViewPr>
  </p:slideViewPr>
  <p:notesTextViewPr>
    <p:cViewPr>
      <p:scale>
        <a:sx n="1" d="1"/>
        <a:sy n="1" d="1"/>
      </p:scale>
      <p:origin x="0" y="0"/>
    </p:cViewPr>
  </p:notesText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gs" Target="tags/tag8.xml"/><Relationship Id="rId7" Type="http://schemas.openxmlformats.org/officeDocument/2006/relationships/tableStyles" Target="tableStyles.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6C6D6F-68C3-474A-B43B-5F1F0E6F025D}"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4EA672-6246-4D36-B35A-726765B0C5E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64600-2A78-4616-979C-3FD94E587BA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CF532-8B6A-4203-B4ED-AD93D68F24B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image" Target="../media/image2.jpeg"/><Relationship Id="rId6" Type="http://schemas.openxmlformats.org/officeDocument/2006/relationships/tags" Target="../tags/tag5.xml"/><Relationship Id="rId5" Type="http://schemas.openxmlformats.org/officeDocument/2006/relationships/image" Target="../media/image1.jpe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0" Type="http://schemas.openxmlformats.org/officeDocument/2006/relationships/slideLayout" Target="../slideLayouts/slideLayout1.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2">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a:off x="0" y="0"/>
            <a:ext cx="12192000" cy="904875"/>
          </a:xfrm>
          <a:prstGeom prst="rect">
            <a:avLst/>
          </a:prstGeom>
          <a:solidFill>
            <a:srgbClr val="C0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04874"/>
            <a:ext cx="4057649" cy="595312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1"/>
            </p:custDataLst>
          </p:nvPr>
        </p:nvSpPr>
        <p:spPr>
          <a:xfrm>
            <a:off x="4057114" y="919161"/>
            <a:ext cx="5267256" cy="593883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19075" y="0"/>
            <a:ext cx="11690985" cy="904240"/>
          </a:xfrm>
          <a:prstGeom prst="rect">
            <a:avLst/>
          </a:prstGeom>
          <a:noFill/>
        </p:spPr>
        <p:txBody>
          <a:bodyPr wrap="square" rtlCol="0">
            <a:noAutofit/>
          </a:bodyPr>
          <a:lstStyle/>
          <a:p>
            <a:pPr algn="ctr" rtl="0" eaLnBrk="0">
              <a:lnSpc>
                <a:spcPct val="251000"/>
              </a:lnSpc>
            </a:pPr>
            <a:r>
              <a:rPr lang="en-US" altLang="zh-CN" sz="1650" b="1" dirty="0">
                <a:solidFill>
                  <a:schemeClr val="tx1">
                    <a:lumMod val="95000"/>
                    <a:lumOff val="5000"/>
                  </a:schemeClr>
                </a:solidFill>
                <a:sym typeface="+mn-ea"/>
              </a:rPr>
              <a:t> </a:t>
            </a:r>
            <a:r>
              <a:rPr lang="zh-CN" altLang="en-US" sz="1650" b="1" dirty="0">
                <a:solidFill>
                  <a:schemeClr val="tx1">
                    <a:lumMod val="95000"/>
                    <a:lumOff val="5000"/>
                  </a:schemeClr>
                </a:solidFill>
                <a:sym typeface="+mn-ea"/>
              </a:rPr>
              <a:t>遂宁市涪江初级中学校申报的遂宁市涪江初级中学校新建教学业务用房项目建筑设计方案批前公示</a:t>
            </a:r>
            <a:endParaRPr lang="zh-CN" altLang="en-US" sz="1650" b="1" dirty="0">
              <a:solidFill>
                <a:schemeClr val="tx1">
                  <a:lumMod val="95000"/>
                  <a:lumOff val="5000"/>
                </a:schemeClr>
              </a:solidFill>
            </a:endParaRPr>
          </a:p>
        </p:txBody>
      </p:sp>
      <p:sp>
        <p:nvSpPr>
          <p:cNvPr id="10" name="文本框 9"/>
          <p:cNvSpPr txBox="1"/>
          <p:nvPr/>
        </p:nvSpPr>
        <p:spPr>
          <a:xfrm>
            <a:off x="14605" y="918845"/>
            <a:ext cx="4007485" cy="4460875"/>
          </a:xfrm>
          <a:prstGeom prst="rect">
            <a:avLst/>
          </a:prstGeom>
          <a:noFill/>
        </p:spPr>
        <p:txBody>
          <a:bodyPr wrap="square" rtlCol="0">
            <a:noAutofit/>
          </a:bodyPr>
          <a:lstStyle/>
          <a:p>
            <a:pPr algn="ctr"/>
            <a:r>
              <a:rPr lang="en-US" altLang="zh-CN" sz="1000" dirty="0">
                <a:latin typeface="黑体" panose="02010609060101010101" charset="-122"/>
                <a:ea typeface="黑体" panose="02010609060101010101" charset="-122"/>
                <a:cs typeface="黑体" panose="02010609060101010101" charset="-122"/>
              </a:rPr>
              <a:t> </a:t>
            </a:r>
            <a:r>
              <a:rPr lang="zh-CN" altLang="en-US" dirty="0">
                <a:latin typeface="黑体" panose="02010609060101010101" charset="-122"/>
                <a:ea typeface="黑体" panose="02010609060101010101" charset="-122"/>
                <a:cs typeface="黑体" panose="02010609060101010101" charset="-122"/>
              </a:rPr>
              <a:t>公示说明</a:t>
            </a:r>
            <a:endParaRPr lang="zh-CN" altLang="en-US" dirty="0">
              <a:latin typeface="黑体" panose="02010609060101010101" charset="-122"/>
              <a:ea typeface="黑体" panose="02010609060101010101" charset="-122"/>
              <a:cs typeface="黑体" panose="02010609060101010101" charset="-122"/>
            </a:endParaRPr>
          </a:p>
          <a:p>
            <a:pPr algn="ctr"/>
            <a:endParaRPr lang="en-US" altLang="zh-CN" sz="1400" dirty="0">
              <a:latin typeface="黑体" panose="02010609060101010101" charset="-122"/>
              <a:ea typeface="黑体" panose="02010609060101010101" charset="-122"/>
              <a:cs typeface="黑体" panose="02010609060101010101" charset="-122"/>
            </a:endParaRPr>
          </a:p>
          <a:p>
            <a:pPr algn="l" rtl="0" eaLnBrk="0">
              <a:lnSpc>
                <a:spcPct val="125000"/>
              </a:lnSpc>
              <a:spcBef>
                <a:spcPct val="0"/>
              </a:spcBef>
              <a:spcAft>
                <a:spcPct val="0"/>
              </a:spcAft>
            </a:pPr>
            <a:r>
              <a:rPr lang="en-US" altLang="zh-CN" sz="1000" b="1" dirty="0">
                <a:solidFill>
                  <a:schemeClr val="tx1">
                    <a:lumMod val="95000"/>
                    <a:lumOff val="5000"/>
                  </a:schemeClr>
                </a:solidFill>
                <a:sym typeface="+mn-ea"/>
              </a:rPr>
              <a:t>            </a:t>
            </a:r>
            <a:r>
              <a:rPr lang="zh-CN" altLang="en-US" sz="1250" spc="100" dirty="0">
                <a:solidFill>
                  <a:srgbClr val="000000">
                    <a:alpha val="100000"/>
                  </a:srgbClr>
                </a:solidFill>
                <a:latin typeface="+mn-ea"/>
                <a:cs typeface="+mn-ea"/>
                <a:sym typeface="+mn-ea"/>
              </a:rPr>
              <a:t>遂宁市涪江初级中学校</a:t>
            </a:r>
            <a:r>
              <a:rPr sz="1250" spc="100" dirty="0">
                <a:solidFill>
                  <a:srgbClr val="000000">
                    <a:alpha val="100000"/>
                  </a:srgbClr>
                </a:solidFill>
                <a:latin typeface="+mn-ea"/>
                <a:cs typeface="+mn-ea"/>
                <a:sym typeface="+mn-ea"/>
              </a:rPr>
              <a:t>申报的</a:t>
            </a:r>
            <a:r>
              <a:rPr lang="zh-CN" altLang="en-US" sz="1250" spc="100" dirty="0">
                <a:solidFill>
                  <a:srgbClr val="000000">
                    <a:alpha val="100000"/>
                  </a:srgbClr>
                </a:solidFill>
                <a:latin typeface="+mn-ea"/>
                <a:cs typeface="+mn-ea"/>
                <a:sym typeface="+mn-ea"/>
              </a:rPr>
              <a:t>遂宁市涪江初级中学校新建教学业务用房项目建筑</a:t>
            </a:r>
            <a:r>
              <a:rPr sz="1250" spc="100" dirty="0">
                <a:solidFill>
                  <a:srgbClr val="000000">
                    <a:alpha val="100000"/>
                  </a:srgbClr>
                </a:solidFill>
                <a:latin typeface="+mn-ea"/>
                <a:cs typeface="+mn-ea"/>
                <a:sym typeface="+mn-ea"/>
              </a:rPr>
              <a:t>设计方案，</a:t>
            </a:r>
            <a:r>
              <a:rPr sz="1250" spc="100" dirty="0">
                <a:solidFill>
                  <a:srgbClr val="000000">
                    <a:alpha val="100000"/>
                  </a:srgbClr>
                </a:solidFill>
                <a:latin typeface="+mn-ea"/>
                <a:cs typeface="+mn-ea"/>
              </a:rPr>
              <a:t>项目位于</a:t>
            </a:r>
            <a:r>
              <a:rPr lang="zh-CN" altLang="en-US" sz="1250" spc="100" dirty="0">
                <a:solidFill>
                  <a:srgbClr val="000000">
                    <a:alpha val="100000"/>
                  </a:srgbClr>
                </a:solidFill>
                <a:latin typeface="+mn-ea"/>
                <a:cs typeface="+mn-ea"/>
              </a:rPr>
              <a:t>遂宁市河东</a:t>
            </a:r>
            <a:r>
              <a:rPr lang="zh-CN" altLang="en-US" sz="1250" spc="100" dirty="0">
                <a:solidFill>
                  <a:schemeClr val="tx1">
                    <a:alpha val="100000"/>
                  </a:schemeClr>
                </a:solidFill>
                <a:latin typeface="+mn-ea"/>
                <a:cs typeface="+mn-ea"/>
              </a:rPr>
              <a:t>新区一期杨柳路以东、东平南路以北</a:t>
            </a:r>
            <a:r>
              <a:rPr sz="1250" spc="100" dirty="0">
                <a:solidFill>
                  <a:schemeClr val="tx1">
                    <a:alpha val="100000"/>
                  </a:schemeClr>
                </a:solidFill>
                <a:latin typeface="+mn-ea"/>
                <a:cs typeface="+mn-ea"/>
              </a:rPr>
              <a:t>，</a:t>
            </a:r>
            <a:r>
              <a:rPr sz="1250" spc="100" dirty="0">
                <a:solidFill>
                  <a:schemeClr val="tx1">
                    <a:alpha val="100000"/>
                  </a:schemeClr>
                </a:solidFill>
                <a:latin typeface="+mn-ea"/>
                <a:cs typeface="+mn-ea"/>
                <a:sym typeface="+mn-ea"/>
              </a:rPr>
              <a:t>建筑设计方案于2024年12月4日</a:t>
            </a:r>
            <a:r>
              <a:rPr lang="zh-CN" altLang="en-US" sz="1250" spc="100" dirty="0">
                <a:solidFill>
                  <a:schemeClr val="tx1">
                    <a:alpha val="100000"/>
                  </a:schemeClr>
                </a:solidFill>
                <a:latin typeface="+mn-ea"/>
                <a:cs typeface="+mn-ea"/>
                <a:sym typeface="+mn-ea"/>
              </a:rPr>
              <a:t>经遂宁市国土空间规划委员会第三十七次常务会审议通过</a:t>
            </a:r>
            <a:r>
              <a:rPr sz="1250" spc="100" dirty="0">
                <a:solidFill>
                  <a:schemeClr val="tx1">
                    <a:alpha val="100000"/>
                  </a:schemeClr>
                </a:solidFill>
                <a:latin typeface="+mn-ea"/>
                <a:cs typeface="+mn-ea"/>
                <a:sym typeface="+mn-ea"/>
              </a:rPr>
              <a:t>。我局拟办理其审批手续，现提前将总平</a:t>
            </a:r>
            <a:r>
              <a:rPr sz="1250" spc="100" dirty="0">
                <a:solidFill>
                  <a:srgbClr val="000000">
                    <a:alpha val="100000"/>
                  </a:srgbClr>
                </a:solidFill>
                <a:latin typeface="+mn-ea"/>
                <a:cs typeface="+mn-ea"/>
                <a:sym typeface="+mn-ea"/>
              </a:rPr>
              <a:t>图、效果图予以公示，征求相关意见。</a:t>
            </a:r>
            <a:endParaRPr lang="zh-CN" altLang="en-US" sz="1250" dirty="0">
              <a:latin typeface="+mn-ea"/>
              <a:cs typeface="+mn-ea"/>
            </a:endParaRPr>
          </a:p>
          <a:p>
            <a:pPr>
              <a:lnSpc>
                <a:spcPct val="125000"/>
              </a:lnSpc>
              <a:spcBef>
                <a:spcPct val="0"/>
              </a:spcBef>
              <a:spcAft>
                <a:spcPct val="0"/>
              </a:spcAft>
            </a:pPr>
            <a:r>
              <a:rPr lang="en-US" altLang="zh-CN" sz="1250" dirty="0">
                <a:latin typeface="+mn-ea"/>
                <a:cs typeface="+mn-ea"/>
              </a:rPr>
              <a:t>    </a:t>
            </a:r>
            <a:r>
              <a:rPr lang="zh-CN" altLang="en-US" sz="1250" dirty="0">
                <a:latin typeface="+mn-ea"/>
                <a:cs typeface="+mn-ea"/>
              </a:rPr>
              <a:t>公示时</a:t>
            </a:r>
            <a:r>
              <a:rPr sz="1250" spc="100" dirty="0">
                <a:solidFill>
                  <a:srgbClr val="000000">
                    <a:alpha val="100000"/>
                  </a:srgbClr>
                </a:solidFill>
                <a:latin typeface="+mn-ea"/>
                <a:cs typeface="+mn-ea"/>
              </a:rPr>
              <a:t>间：</a:t>
            </a:r>
            <a:r>
              <a:rPr lang="zh-CN" altLang="en-US" sz="1250" dirty="0">
                <a:latin typeface="+mn-ea"/>
                <a:cs typeface="+mn-ea"/>
                <a:sym typeface="+mn-ea"/>
              </a:rPr>
              <a:t>2025年</a:t>
            </a:r>
            <a:r>
              <a:rPr lang="zh-CN" altLang="en-US" sz="1250" dirty="0">
                <a:latin typeface="+mn-ea"/>
                <a:cs typeface="+mn-ea"/>
              </a:rPr>
              <a:t>01月</a:t>
            </a:r>
            <a:r>
              <a:rPr lang="en-US" altLang="zh-CN" sz="1250" dirty="0">
                <a:latin typeface="+mn-ea"/>
                <a:cs typeface="+mn-ea"/>
              </a:rPr>
              <a:t>10</a:t>
            </a:r>
            <a:r>
              <a:rPr lang="zh-CN" altLang="en-US" sz="1250" dirty="0">
                <a:latin typeface="+mn-ea"/>
                <a:cs typeface="+mn-ea"/>
              </a:rPr>
              <a:t>日至</a:t>
            </a:r>
            <a:r>
              <a:rPr lang="zh-CN" altLang="en-US" sz="1250" dirty="0">
                <a:latin typeface="+mn-ea"/>
                <a:cs typeface="+mn-ea"/>
                <a:sym typeface="+mn-ea"/>
              </a:rPr>
              <a:t>2025年01月</a:t>
            </a:r>
            <a:r>
              <a:rPr lang="en-US" altLang="zh-CN" sz="1250" dirty="0">
                <a:latin typeface="+mn-ea"/>
                <a:cs typeface="+mn-ea"/>
                <a:sym typeface="+mn-ea"/>
              </a:rPr>
              <a:t>20</a:t>
            </a:r>
            <a:r>
              <a:rPr lang="zh-CN" altLang="en-US" sz="1250" dirty="0">
                <a:latin typeface="+mn-ea"/>
                <a:cs typeface="+mn-ea"/>
                <a:sym typeface="+mn-ea"/>
              </a:rPr>
              <a:t>日</a:t>
            </a:r>
            <a:endParaRPr lang="zh-CN" altLang="en-US" sz="1250" dirty="0">
              <a:latin typeface="+mn-ea"/>
              <a:cs typeface="+mn-ea"/>
            </a:endParaRPr>
          </a:p>
          <a:p>
            <a:pPr>
              <a:lnSpc>
                <a:spcPct val="125000"/>
              </a:lnSpc>
              <a:spcBef>
                <a:spcPct val="0"/>
              </a:spcBef>
              <a:spcAft>
                <a:spcPct val="0"/>
              </a:spcAft>
            </a:pPr>
            <a:r>
              <a:rPr lang="en-US" altLang="zh-CN" sz="1250" dirty="0">
                <a:latin typeface="+mn-ea"/>
                <a:cs typeface="+mn-ea"/>
              </a:rPr>
              <a:t>    </a:t>
            </a:r>
            <a:r>
              <a:rPr lang="zh-CN" altLang="en-US" sz="1250" dirty="0">
                <a:latin typeface="+mn-ea"/>
                <a:cs typeface="+mn-ea"/>
              </a:rPr>
              <a:t>公示及反映方式：有关单位或个人对该项目审批有任何意见或建议等，可在公示期间通过以下方式向遂宁市自然资源和规划局反映。</a:t>
            </a:r>
            <a:endParaRPr sz="1250" spc="80" dirty="0">
              <a:solidFill>
                <a:srgbClr val="000000">
                  <a:alpha val="100000"/>
                </a:srgbClr>
              </a:solidFill>
              <a:latin typeface="+mn-ea"/>
              <a:cs typeface="+mn-ea"/>
            </a:endParaRPr>
          </a:p>
          <a:p>
            <a:pPr marL="26035" algn="l" rtl="0" eaLnBrk="0">
              <a:lnSpc>
                <a:spcPct val="125000"/>
              </a:lnSpc>
              <a:spcBef>
                <a:spcPct val="0"/>
              </a:spcBef>
              <a:spcAft>
                <a:spcPct val="0"/>
              </a:spcAft>
            </a:pPr>
            <a:r>
              <a:rPr lang="en-US" altLang="zh-CN" sz="1250" dirty="0">
                <a:latin typeface="+mn-ea"/>
                <a:cs typeface="+mn-ea"/>
                <a:sym typeface="+mn-ea"/>
              </a:rPr>
              <a:t>  </a:t>
            </a:r>
            <a:r>
              <a:rPr lang="zh-CN" altLang="en-US" sz="1250" dirty="0">
                <a:latin typeface="+mn-ea"/>
                <a:cs typeface="+mn-ea"/>
                <a:sym typeface="+mn-ea"/>
              </a:rPr>
              <a:t>1</a:t>
            </a:r>
            <a:r>
              <a:rPr lang="en-US" altLang="zh-CN" sz="1250" dirty="0">
                <a:latin typeface="+mn-ea"/>
                <a:cs typeface="+mn-ea"/>
                <a:sym typeface="+mn-ea"/>
              </a:rPr>
              <a:t>.</a:t>
            </a:r>
            <a:r>
              <a:rPr lang="zh-CN" altLang="en-US" sz="1250" dirty="0">
                <a:latin typeface="+mn-ea"/>
                <a:cs typeface="+mn-ea"/>
                <a:sym typeface="+mn-ea"/>
              </a:rPr>
              <a:t>网上留言：</a:t>
            </a:r>
            <a:r>
              <a:rPr lang="zh-CN" altLang="en-US" sz="1250" dirty="0">
                <a:latin typeface="+mn-ea"/>
                <a:cs typeface="+mn-ea"/>
              </a:rPr>
              <a:t>https://szrzyghj.suining.gov.cn/</a:t>
            </a:r>
            <a:endParaRPr lang="zh-CN" altLang="en-US" sz="1250" dirty="0">
              <a:latin typeface="+mn-ea"/>
              <a:cs typeface="+mn-ea"/>
            </a:endParaRPr>
          </a:p>
          <a:p>
            <a:pPr marL="26035" algn="l" rtl="0" eaLnBrk="0">
              <a:lnSpc>
                <a:spcPct val="125000"/>
              </a:lnSpc>
              <a:spcBef>
                <a:spcPct val="0"/>
              </a:spcBef>
              <a:spcAft>
                <a:spcPct val="0"/>
              </a:spcAft>
            </a:pPr>
            <a:r>
              <a:rPr lang="en-US" altLang="zh-CN" sz="1250" dirty="0">
                <a:latin typeface="+mn-ea"/>
                <a:cs typeface="+mn-ea"/>
                <a:sym typeface="+mn-ea"/>
              </a:rPr>
              <a:t>  </a:t>
            </a:r>
            <a:r>
              <a:rPr lang="zh-CN" altLang="en-US" sz="1250" dirty="0">
                <a:latin typeface="+mn-ea"/>
                <a:cs typeface="+mn-ea"/>
                <a:sym typeface="+mn-ea"/>
              </a:rPr>
              <a:t>2</a:t>
            </a:r>
            <a:r>
              <a:rPr lang="en-US" altLang="zh-CN" sz="1250" dirty="0">
                <a:latin typeface="+mn-ea"/>
                <a:cs typeface="+mn-ea"/>
                <a:sym typeface="+mn-ea"/>
              </a:rPr>
              <a:t>.</a:t>
            </a:r>
            <a:r>
              <a:rPr lang="zh-CN" altLang="en-US" sz="1250" dirty="0">
                <a:latin typeface="+mn-ea"/>
                <a:cs typeface="+mn-ea"/>
                <a:sym typeface="+mn-ea"/>
              </a:rPr>
              <a:t>电子邮箱：1</a:t>
            </a:r>
            <a:r>
              <a:rPr lang="en-US" altLang="zh-CN" sz="1250" dirty="0">
                <a:latin typeface="+mn-ea"/>
                <a:cs typeface="+mn-ea"/>
                <a:sym typeface="+mn-ea"/>
              </a:rPr>
              <a:t>02168780</a:t>
            </a:r>
            <a:r>
              <a:rPr lang="zh-CN" altLang="en-US" sz="1250" dirty="0">
                <a:latin typeface="+mn-ea"/>
                <a:cs typeface="+mn-ea"/>
                <a:sym typeface="+mn-ea"/>
              </a:rPr>
              <a:t>@qq.com</a:t>
            </a:r>
            <a:endParaRPr lang="zh-CN" altLang="en-US" sz="1250" dirty="0">
              <a:latin typeface="+mn-ea"/>
              <a:cs typeface="+mn-ea"/>
              <a:sym typeface="+mn-ea"/>
            </a:endParaRPr>
          </a:p>
          <a:p>
            <a:pPr marL="26035" algn="l" rtl="0" eaLnBrk="0">
              <a:lnSpc>
                <a:spcPct val="125000"/>
              </a:lnSpc>
              <a:spcBef>
                <a:spcPct val="0"/>
              </a:spcBef>
              <a:spcAft>
                <a:spcPct val="0"/>
              </a:spcAft>
            </a:pPr>
            <a:r>
              <a:rPr lang="en-US" altLang="zh-CN" sz="1250" dirty="0">
                <a:latin typeface="+mn-ea"/>
                <a:cs typeface="+mn-ea"/>
                <a:sym typeface="+mn-ea"/>
              </a:rPr>
              <a:t>  </a:t>
            </a:r>
            <a:r>
              <a:rPr lang="zh-CN" altLang="en-US" sz="1250" dirty="0">
                <a:latin typeface="+mn-ea"/>
                <a:cs typeface="+mn-ea"/>
                <a:sym typeface="+mn-ea"/>
              </a:rPr>
              <a:t>3</a:t>
            </a:r>
            <a:r>
              <a:rPr lang="en-US" altLang="zh-CN" sz="1250" dirty="0">
                <a:latin typeface="+mn-ea"/>
                <a:cs typeface="+mn-ea"/>
                <a:sym typeface="+mn-ea"/>
              </a:rPr>
              <a:t>.</a:t>
            </a:r>
            <a:r>
              <a:rPr lang="zh-CN" altLang="en-US" sz="1250" dirty="0">
                <a:latin typeface="+mn-ea"/>
                <a:cs typeface="+mn-ea"/>
                <a:sym typeface="+mn-ea"/>
              </a:rPr>
              <a:t>信件寄往“遂宁市自然资源和规划局建设工程规划管理科”（请在信封封面注明“规划公示”字样），邮编：629000</a:t>
            </a:r>
            <a:endParaRPr lang="zh-CN" altLang="en-US" sz="1250" dirty="0">
              <a:latin typeface="+mn-ea"/>
              <a:cs typeface="+mn-ea"/>
              <a:sym typeface="+mn-ea"/>
            </a:endParaRPr>
          </a:p>
          <a:p>
            <a:pPr marL="26035" algn="l" rtl="0" eaLnBrk="0">
              <a:lnSpc>
                <a:spcPct val="125000"/>
              </a:lnSpc>
              <a:spcBef>
                <a:spcPct val="0"/>
              </a:spcBef>
              <a:spcAft>
                <a:spcPct val="0"/>
              </a:spcAft>
            </a:pPr>
            <a:endParaRPr lang="en-US" altLang="zh-CN" sz="1250" spc="90" dirty="0">
              <a:solidFill>
                <a:srgbClr val="000000">
                  <a:alpha val="100000"/>
                </a:srgbClr>
              </a:solidFill>
              <a:latin typeface="+mn-ea"/>
              <a:cs typeface="+mn-ea"/>
              <a:sym typeface="+mn-ea"/>
            </a:endParaRPr>
          </a:p>
          <a:p>
            <a:pPr marL="26035" algn="l" rtl="0" eaLnBrk="0">
              <a:lnSpc>
                <a:spcPct val="125000"/>
              </a:lnSpc>
              <a:spcBef>
                <a:spcPct val="0"/>
              </a:spcBef>
              <a:spcAft>
                <a:spcPct val="0"/>
              </a:spcAft>
            </a:pPr>
            <a:endParaRPr lang="en-US" altLang="zh-CN" sz="1250" spc="90" dirty="0">
              <a:solidFill>
                <a:srgbClr val="000000">
                  <a:alpha val="100000"/>
                </a:srgbClr>
              </a:solidFill>
              <a:latin typeface="+mn-ea"/>
              <a:cs typeface="+mn-ea"/>
              <a:sym typeface="+mn-ea"/>
            </a:endParaRPr>
          </a:p>
          <a:p>
            <a:pPr marL="26035" algn="r" rtl="0" eaLnBrk="0">
              <a:lnSpc>
                <a:spcPct val="125000"/>
              </a:lnSpc>
              <a:spcBef>
                <a:spcPct val="0"/>
              </a:spcBef>
              <a:spcAft>
                <a:spcPct val="0"/>
              </a:spcAft>
            </a:pPr>
            <a:r>
              <a:rPr lang="zh-CN" altLang="en-US" sz="1250" dirty="0">
                <a:latin typeface="+mn-ea"/>
                <a:cs typeface="+mn-ea"/>
                <a:sym typeface="+mn-ea"/>
              </a:rPr>
              <a:t>遂宁市自然资源和规划局</a:t>
            </a:r>
            <a:endParaRPr lang="zh-CN" altLang="en-US" sz="1250" dirty="0">
              <a:latin typeface="+mn-ea"/>
              <a:cs typeface="+mn-ea"/>
              <a:sym typeface="+mn-ea"/>
            </a:endParaRPr>
          </a:p>
          <a:p>
            <a:pPr marL="26035" algn="r" rtl="0" eaLnBrk="0">
              <a:lnSpc>
                <a:spcPct val="125000"/>
              </a:lnSpc>
              <a:spcBef>
                <a:spcPct val="0"/>
              </a:spcBef>
              <a:spcAft>
                <a:spcPct val="0"/>
              </a:spcAft>
            </a:pPr>
            <a:r>
              <a:rPr lang="zh-CN" altLang="en-US" sz="1250" dirty="0">
                <a:latin typeface="+mn-ea"/>
                <a:cs typeface="+mn-ea"/>
                <a:sym typeface="+mn-ea"/>
              </a:rPr>
              <a:t>2025年01月09日</a:t>
            </a:r>
            <a:endParaRPr lang="zh-CN" altLang="en-US" sz="1250" spc="90" dirty="0">
              <a:solidFill>
                <a:srgbClr val="FF0000"/>
              </a:solidFill>
              <a:latin typeface="+mn-ea"/>
              <a:cs typeface="+mn-ea"/>
              <a:sym typeface="+mn-ea"/>
            </a:endParaRPr>
          </a:p>
        </p:txBody>
      </p:sp>
      <p:sp>
        <p:nvSpPr>
          <p:cNvPr id="22" name="文本框 21"/>
          <p:cNvSpPr txBox="1"/>
          <p:nvPr/>
        </p:nvSpPr>
        <p:spPr>
          <a:xfrm>
            <a:off x="10339705" y="1100455"/>
            <a:ext cx="184785" cy="215265"/>
          </a:xfrm>
          <a:prstGeom prst="rect">
            <a:avLst/>
          </a:prstGeom>
          <a:noFill/>
        </p:spPr>
        <p:txBody>
          <a:bodyPr wrap="none" rtlCol="0">
            <a:spAutoFit/>
          </a:bodyPr>
          <a:lstStyle/>
          <a:p>
            <a:endParaRPr lang="zh-CN" altLang="en-US" sz="800" b="1" dirty="0">
              <a:latin typeface="微软雅黑" panose="020B0503020204020204" pitchFamily="34" charset="-122"/>
              <a:ea typeface="微软雅黑" panose="020B0503020204020204" pitchFamily="34" charset="-122"/>
            </a:endParaRPr>
          </a:p>
        </p:txBody>
      </p:sp>
      <p:sp>
        <p:nvSpPr>
          <p:cNvPr id="40" name="矩形 39"/>
          <p:cNvSpPr/>
          <p:nvPr/>
        </p:nvSpPr>
        <p:spPr>
          <a:xfrm flipH="1">
            <a:off x="9359265" y="954405"/>
            <a:ext cx="1360805" cy="245110"/>
          </a:xfrm>
          <a:prstGeom prst="rect">
            <a:avLst/>
          </a:prstGeom>
        </p:spPr>
        <p:txBody>
          <a:bodyPr wrap="square">
            <a:spAutoFit/>
          </a:bodyPr>
          <a:lstStyle/>
          <a:p>
            <a:pPr algn="ctr"/>
            <a:r>
              <a:rPr lang="zh-CN" altLang="en-US" sz="1000" b="1" dirty="0">
                <a:latin typeface="微软雅黑" panose="020B0503020204020204" pitchFamily="34" charset="-122"/>
                <a:ea typeface="微软雅黑" panose="020B0503020204020204" pitchFamily="34" charset="-122"/>
              </a:rPr>
              <a:t>项目经济技术指标表</a:t>
            </a:r>
            <a:endParaRPr lang="en-US" altLang="zh-CN" sz="1000" b="1" dirty="0">
              <a:latin typeface="微软雅黑" panose="020B0503020204020204" pitchFamily="34" charset="-122"/>
              <a:ea typeface="微软雅黑" panose="020B0503020204020204" pitchFamily="34" charset="-122"/>
            </a:endParaRPr>
          </a:p>
        </p:txBody>
      </p:sp>
      <p:sp>
        <p:nvSpPr>
          <p:cNvPr id="3" name="文本框 2"/>
          <p:cNvSpPr txBox="1"/>
          <p:nvPr/>
        </p:nvSpPr>
        <p:spPr>
          <a:xfrm>
            <a:off x="12957810" y="6591300"/>
            <a:ext cx="4064000" cy="368300"/>
          </a:xfrm>
          <a:prstGeom prst="rect">
            <a:avLst/>
          </a:prstGeom>
          <a:noFill/>
        </p:spPr>
        <p:txBody>
          <a:bodyPr wrap="square" rtlCol="0">
            <a:spAutoFit/>
          </a:bodyPr>
          <a:lstStyle/>
          <a:p>
            <a:endParaRPr lang="zh-CN" altLang="en-US"/>
          </a:p>
        </p:txBody>
      </p:sp>
      <p:sp>
        <p:nvSpPr>
          <p:cNvPr id="11" name="文本框 10"/>
          <p:cNvSpPr txBox="1"/>
          <p:nvPr>
            <p:custDataLst>
              <p:tags r:id="rId2"/>
            </p:custDataLst>
          </p:nvPr>
        </p:nvSpPr>
        <p:spPr>
          <a:xfrm>
            <a:off x="6181725" y="3712845"/>
            <a:ext cx="914400" cy="229870"/>
          </a:xfrm>
          <a:prstGeom prst="rect">
            <a:avLst/>
          </a:prstGeom>
          <a:noFill/>
        </p:spPr>
        <p:txBody>
          <a:bodyPr wrap="square" rtlCol="0">
            <a:spAutoFit/>
          </a:bodyPr>
          <a:lstStyle/>
          <a:p>
            <a:r>
              <a:rPr lang="zh-CN" altLang="en-US" sz="900" b="1" dirty="0">
                <a:latin typeface="微软雅黑" panose="020B0503020204020204" pitchFamily="34" charset="-122"/>
                <a:ea typeface="微软雅黑" panose="020B0503020204020204" pitchFamily="34" charset="-122"/>
                <a:sym typeface="+mn-ea"/>
              </a:rPr>
              <a:t>项目总平面图</a:t>
            </a:r>
            <a:endParaRPr lang="zh-CN" altLang="en-US" sz="900" b="1" dirty="0">
              <a:latin typeface="微软雅黑" panose="020B0503020204020204" pitchFamily="34" charset="-122"/>
              <a:ea typeface="微软雅黑" panose="020B0503020204020204" pitchFamily="34" charset="-122"/>
              <a:sym typeface="+mn-ea"/>
            </a:endParaRPr>
          </a:p>
        </p:txBody>
      </p:sp>
      <p:sp>
        <p:nvSpPr>
          <p:cNvPr id="15" name="文本框 14"/>
          <p:cNvSpPr txBox="1"/>
          <p:nvPr>
            <p:custDataLst>
              <p:tags r:id="rId3"/>
            </p:custDataLst>
          </p:nvPr>
        </p:nvSpPr>
        <p:spPr>
          <a:xfrm>
            <a:off x="6233795" y="6562090"/>
            <a:ext cx="1043940" cy="229870"/>
          </a:xfrm>
          <a:prstGeom prst="rect">
            <a:avLst/>
          </a:prstGeom>
          <a:noFill/>
        </p:spPr>
        <p:txBody>
          <a:bodyPr wrap="square" rtlCol="0">
            <a:spAutoFit/>
          </a:bodyPr>
          <a:lstStyle/>
          <a:p>
            <a:r>
              <a:rPr lang="zh-CN" altLang="en-US" sz="900" b="1" dirty="0">
                <a:latin typeface="微软雅黑" panose="020B0503020204020204" pitchFamily="34" charset="-122"/>
                <a:ea typeface="微软雅黑" panose="020B0503020204020204" pitchFamily="34" charset="-122"/>
                <a:sym typeface="+mn-ea"/>
              </a:rPr>
              <a:t>项目实景效果图</a:t>
            </a:r>
            <a:endParaRPr lang="zh-CN" altLang="en-US" sz="900" b="1" dirty="0">
              <a:latin typeface="微软雅黑" panose="020B0503020204020204" pitchFamily="34" charset="-122"/>
              <a:ea typeface="微软雅黑" panose="020B0503020204020204" pitchFamily="34" charset="-122"/>
              <a:sym typeface="+mn-ea"/>
            </a:endParaRPr>
          </a:p>
        </p:txBody>
      </p:sp>
      <p:pic>
        <p:nvPicPr>
          <p:cNvPr id="2" name="图片 1" descr="E:/【赵桐】/【2024】/10.20240719  遂宁市涪江初级中学校综合楼方案设计/01--文本/【备案版】 2025-01-07/【彩总】/总图（新建局部）.jpg总图（新建局部）"/>
          <p:cNvPicPr>
            <a:picLocks noChangeAspect="1"/>
          </p:cNvPicPr>
          <p:nvPr>
            <p:custDataLst>
              <p:tags r:id="rId4"/>
            </p:custDataLst>
          </p:nvPr>
        </p:nvPicPr>
        <p:blipFill>
          <a:blip r:embed="rId5"/>
          <a:srcRect t="7558" b="7558"/>
          <a:stretch>
            <a:fillRect/>
          </a:stretch>
        </p:blipFill>
        <p:spPr>
          <a:xfrm>
            <a:off x="4269105" y="988060"/>
            <a:ext cx="4831080" cy="2668905"/>
          </a:xfrm>
          <a:prstGeom prst="rect">
            <a:avLst/>
          </a:prstGeom>
        </p:spPr>
      </p:pic>
      <p:pic>
        <p:nvPicPr>
          <p:cNvPr id="13" name="图片 12" descr="E:/【赵桐】/【2024】/10.20240719  遂宁市涪江初级中学校综合楼方案设计/01--文本/【备案版】 2025-01-07/【效果图】/微信图片_20250108210550.jpg微信图片_20250108210550"/>
          <p:cNvPicPr>
            <a:picLocks noChangeAspect="1"/>
          </p:cNvPicPr>
          <p:nvPr>
            <p:custDataLst>
              <p:tags r:id="rId6"/>
            </p:custDataLst>
          </p:nvPr>
        </p:nvPicPr>
        <p:blipFill>
          <a:blip r:embed="rId7"/>
          <a:srcRect t="11079" b="11079"/>
          <a:stretch>
            <a:fillRect/>
          </a:stretch>
        </p:blipFill>
        <p:spPr>
          <a:xfrm>
            <a:off x="4269105" y="3998595"/>
            <a:ext cx="4831715" cy="2507615"/>
          </a:xfrm>
          <a:prstGeom prst="rect">
            <a:avLst/>
          </a:prstGeom>
        </p:spPr>
      </p:pic>
      <p:graphicFrame>
        <p:nvGraphicFramePr>
          <p:cNvPr id="12" name="表格 11"/>
          <p:cNvGraphicFramePr>
            <a:graphicFrameLocks noGrp="1"/>
          </p:cNvGraphicFramePr>
          <p:nvPr>
            <p:custDataLst>
              <p:tags r:id="rId8"/>
            </p:custDataLst>
          </p:nvPr>
        </p:nvGraphicFramePr>
        <p:xfrm>
          <a:off x="9378012" y="1173384"/>
          <a:ext cx="2760345" cy="2539461"/>
        </p:xfrm>
        <a:graphic>
          <a:graphicData uri="http://schemas.openxmlformats.org/drawingml/2006/table">
            <a:tbl>
              <a:tblPr/>
              <a:tblGrid>
                <a:gridCol w="268605"/>
                <a:gridCol w="725805"/>
                <a:gridCol w="267970"/>
                <a:gridCol w="313055"/>
                <a:gridCol w="380365"/>
                <a:gridCol w="804545"/>
              </a:tblGrid>
              <a:tr h="165347">
                <a:tc gridSpan="6">
                  <a:txBody>
                    <a:bodyPr/>
                    <a:lstStyle/>
                    <a:p>
                      <a:pPr algn="ctr" fontAlgn="ctr"/>
                      <a:r>
                        <a:rPr lang="zh-CN" altLang="en-US" sz="500" b="0" i="0" u="none" strike="noStrike" dirty="0">
                          <a:solidFill>
                            <a:srgbClr val="000000"/>
                          </a:solidFill>
                          <a:effectLst/>
                          <a:latin typeface="宋体" panose="02010600030101010101" pitchFamily="2" charset="-122"/>
                          <a:ea typeface="宋体" panose="02010600030101010101" pitchFamily="2" charset="-122"/>
                        </a:rPr>
                        <a:t>教学业务用房技术经济指标表</a:t>
                      </a:r>
                      <a:endParaRPr lang="zh-CN" altLang="en-US" sz="500" b="0" i="0" u="none" strike="noStrike" dirty="0">
                        <a:solidFill>
                          <a:srgbClr val="000000"/>
                        </a:solidFill>
                        <a:effectLst/>
                        <a:latin typeface="宋体" panose="02010600030101010101" pitchFamily="2" charset="-122"/>
                        <a:ea typeface="宋体" panose="02010600030101010101" pitchFamily="2" charset="-122"/>
                      </a:endParaRPr>
                    </a:p>
                  </a:txBody>
                  <a:tcPr marL="95935" marR="95935" marT="47968" marB="47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cPr/>
                </a:tc>
                <a:tc hMerge="1">
                  <a:tcPr/>
                </a:tc>
                <a:tc hMerge="1">
                  <a:tcPr/>
                </a:tc>
                <a:tc hMerge="1">
                  <a:tcPr/>
                </a:tc>
                <a:tc hMerge="1">
                  <a:tcPr/>
                </a:tc>
              </a:tr>
              <a:tr h="180021">
                <a:tc gridSpan="2">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项目</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95935" marR="95935" marT="47968" marB="47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单位</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规划条件</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设计数值</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备注</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80021">
                <a:tc gridSpan="2">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建设用地面积</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95935" marR="95935" marT="47968" marB="47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6667.02</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6667.02</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dirty="0">
                          <a:solidFill>
                            <a:srgbClr val="000000"/>
                          </a:solidFill>
                          <a:effectLst/>
                          <a:latin typeface="宋体" panose="02010600030101010101" pitchFamily="2" charset="-122"/>
                          <a:ea typeface="宋体" panose="02010600030101010101" pitchFamily="2" charset="-122"/>
                        </a:rPr>
                        <a:t>约</a:t>
                      </a:r>
                      <a:r>
                        <a:rPr lang="en-US" altLang="zh-CN" sz="500" b="0" i="0" u="none" strike="noStrike" dirty="0">
                          <a:solidFill>
                            <a:srgbClr val="000000"/>
                          </a:solidFill>
                          <a:effectLst/>
                          <a:latin typeface="宋体" panose="02010600030101010101" pitchFamily="2" charset="-122"/>
                          <a:ea typeface="宋体" panose="02010600030101010101" pitchFamily="2" charset="-122"/>
                        </a:rPr>
                        <a:t>10</a:t>
                      </a:r>
                      <a:r>
                        <a:rPr lang="zh-CN" altLang="en-US" sz="500" b="0" i="0" u="none" strike="noStrike" dirty="0">
                          <a:solidFill>
                            <a:srgbClr val="000000"/>
                          </a:solidFill>
                          <a:effectLst/>
                          <a:latin typeface="宋体" panose="02010600030101010101" pitchFamily="2" charset="-122"/>
                          <a:ea typeface="宋体" panose="02010600030101010101" pitchFamily="2" charset="-122"/>
                        </a:rPr>
                        <a:t>亩</a:t>
                      </a:r>
                      <a:endParaRPr lang="zh-CN" altLang="en-US" sz="500" b="0" i="0" u="none" strike="noStrike" dirty="0">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65347">
                <a:tc gridSpan="2">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总建筑面积</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95935" marR="95935" marT="47968" marB="47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　</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9380.03</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　</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65347">
                <a:tc gridSpan="2">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总计容建筑面积</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95935" marR="95935" marT="47968" marB="47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　</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9380.03</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　</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0">
                <a:tc rowSpan="2">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其中</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95935" marR="95935" marT="47968" marB="47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地上建筑面积</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1" i="0" u="none" strike="noStrike">
                          <a:solidFill>
                            <a:srgbClr val="000000"/>
                          </a:solidFill>
                          <a:effectLst/>
                          <a:latin typeface="宋体" panose="02010600030101010101" pitchFamily="2" charset="-122"/>
                          <a:ea typeface="宋体" panose="02010600030101010101" pitchFamily="2" charset="-122"/>
                        </a:rPr>
                        <a:t>　</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9148.24</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1" i="0" u="none" strike="noStrike">
                          <a:solidFill>
                            <a:srgbClr val="000000"/>
                          </a:solidFill>
                          <a:effectLst/>
                          <a:latin typeface="宋体" panose="02010600030101010101" pitchFamily="2" charset="-122"/>
                          <a:ea typeface="宋体" panose="02010600030101010101" pitchFamily="2" charset="-122"/>
                        </a:rPr>
                        <a:t>　</a:t>
                      </a:r>
                      <a:endParaRPr lang="zh-CN" altLang="en-US" sz="500" b="1"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53946">
                <a:tc vMerge="1">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地下建筑面积</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　</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231.79</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　</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80021">
                <a:tc gridSpan="2">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容积率</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95935" marR="95935" marT="47968" marB="47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　</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dirty="0">
                          <a:solidFill>
                            <a:srgbClr val="000000"/>
                          </a:solidFill>
                          <a:effectLst/>
                          <a:latin typeface="宋体" panose="02010600030101010101" pitchFamily="2" charset="-122"/>
                          <a:ea typeface="宋体" panose="02010600030101010101" pitchFamily="2" charset="-122"/>
                        </a:rPr>
                        <a:t>不大于</a:t>
                      </a:r>
                      <a:r>
                        <a:rPr lang="en-US" altLang="zh-CN" sz="500" b="0" i="0" u="none" strike="noStrike" dirty="0">
                          <a:solidFill>
                            <a:srgbClr val="000000"/>
                          </a:solidFill>
                          <a:effectLst/>
                          <a:latin typeface="宋体" panose="02010600030101010101" pitchFamily="2" charset="-122"/>
                          <a:ea typeface="宋体" panose="02010600030101010101" pitchFamily="2" charset="-122"/>
                        </a:rPr>
                        <a:t>1.5</a:t>
                      </a:r>
                      <a:r>
                        <a:rPr lang="zh-CN" altLang="en-US" sz="500" b="0" i="0" u="none" strike="noStrike" dirty="0">
                          <a:solidFill>
                            <a:srgbClr val="000000"/>
                          </a:solidFill>
                          <a:effectLst/>
                          <a:latin typeface="宋体" panose="02010600030101010101" pitchFamily="2" charset="-122"/>
                          <a:ea typeface="宋体" panose="02010600030101010101" pitchFamily="2" charset="-122"/>
                        </a:rPr>
                        <a:t>　</a:t>
                      </a:r>
                      <a:endParaRPr lang="zh-CN" altLang="en-US" sz="500" b="0" i="0" u="none" strike="noStrike" dirty="0">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1.41</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　</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54136">
                <a:tc gridSpan="2">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总建筑占地面积</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95935" marR="95935" marT="47968" marB="47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cPr/>
                </a:tc>
                <a:tc>
                  <a:txBody>
                    <a:bodyPr/>
                    <a:lstStyle/>
                    <a:p>
                      <a:pPr algn="ctr" fontAlgn="ctr"/>
                      <a:r>
                        <a:rPr lang="zh-CN" altLang="en-US" sz="500" b="0" i="0" u="none" strike="noStrike" dirty="0">
                          <a:solidFill>
                            <a:srgbClr val="000000"/>
                          </a:solidFill>
                          <a:effectLst/>
                          <a:latin typeface="宋体" panose="02010600030101010101" pitchFamily="2" charset="-122"/>
                          <a:ea typeface="宋体" panose="02010600030101010101" pitchFamily="2" charset="-122"/>
                        </a:rPr>
                        <a:t>㎡</a:t>
                      </a:r>
                      <a:endParaRPr lang="zh-CN" altLang="en-US" sz="500" b="0" i="0" u="none" strike="noStrike" dirty="0">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dirty="0">
                          <a:solidFill>
                            <a:srgbClr val="000000"/>
                          </a:solidFill>
                          <a:effectLst/>
                          <a:latin typeface="宋体" panose="02010600030101010101" pitchFamily="2" charset="-122"/>
                          <a:ea typeface="宋体" panose="02010600030101010101" pitchFamily="2" charset="-122"/>
                        </a:rPr>
                        <a:t>　</a:t>
                      </a:r>
                      <a:endParaRPr lang="zh-CN" altLang="en-US" sz="500" b="0" i="0" u="none" strike="noStrike" dirty="0">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3248.54</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原有建筑占地面积</a:t>
                      </a:r>
                      <a:r>
                        <a:rPr lang="en-US" altLang="zh-CN" sz="500" b="0" i="0" u="none" strike="noStrike">
                          <a:solidFill>
                            <a:srgbClr val="000000"/>
                          </a:solidFill>
                          <a:effectLst/>
                          <a:latin typeface="宋体" panose="02010600030101010101" pitchFamily="2" charset="-122"/>
                          <a:ea typeface="宋体" panose="02010600030101010101" pitchFamily="2" charset="-122"/>
                        </a:rPr>
                        <a:t>16077.82㎡</a:t>
                      </a:r>
                      <a:r>
                        <a:rPr lang="zh-CN" altLang="en-US" sz="500" b="0" i="0" u="none" strike="noStrike">
                          <a:solidFill>
                            <a:srgbClr val="000000"/>
                          </a:solidFill>
                          <a:effectLst/>
                          <a:latin typeface="宋体" panose="02010600030101010101" pitchFamily="2" charset="-122"/>
                          <a:ea typeface="宋体" panose="02010600030101010101" pitchFamily="2" charset="-122"/>
                        </a:rPr>
                        <a:t>，新增建筑占地面积</a:t>
                      </a:r>
                      <a:r>
                        <a:rPr lang="en-US" altLang="zh-CN" sz="500" b="0" i="0" u="none" strike="noStrike">
                          <a:solidFill>
                            <a:srgbClr val="000000"/>
                          </a:solidFill>
                          <a:effectLst/>
                          <a:latin typeface="宋体" panose="02010600030101010101" pitchFamily="2" charset="-122"/>
                          <a:ea typeface="宋体" panose="02010600030101010101" pitchFamily="2" charset="-122"/>
                        </a:rPr>
                        <a:t>3248.54㎡</a:t>
                      </a:r>
                      <a:r>
                        <a:rPr lang="zh-CN" altLang="en-US" sz="500" b="0" i="0" u="none" strike="noStrike">
                          <a:solidFill>
                            <a:srgbClr val="000000"/>
                          </a:solidFill>
                          <a:effectLst/>
                          <a:latin typeface="宋体" panose="02010600030101010101" pitchFamily="2" charset="-122"/>
                          <a:ea typeface="宋体" panose="02010600030101010101" pitchFamily="2" charset="-122"/>
                        </a:rPr>
                        <a:t>；</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80021">
                <a:tc gridSpan="2">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建筑密度</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95935" marR="95935" marT="47968" marB="47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dirty="0">
                          <a:solidFill>
                            <a:srgbClr val="000000"/>
                          </a:solidFill>
                          <a:effectLst/>
                          <a:latin typeface="宋体" panose="02010600030101010101" pitchFamily="2" charset="-122"/>
                          <a:ea typeface="宋体" panose="02010600030101010101" pitchFamily="2" charset="-122"/>
                        </a:rPr>
                        <a:t>不大于</a:t>
                      </a:r>
                      <a:r>
                        <a:rPr lang="en-US" altLang="zh-CN" sz="500" b="0" i="0" u="none" strike="noStrike" dirty="0">
                          <a:solidFill>
                            <a:srgbClr val="000000"/>
                          </a:solidFill>
                          <a:effectLst/>
                          <a:latin typeface="宋体" panose="02010600030101010101" pitchFamily="2" charset="-122"/>
                          <a:ea typeface="宋体" panose="02010600030101010101" pitchFamily="2" charset="-122"/>
                        </a:rPr>
                        <a:t>50%</a:t>
                      </a:r>
                      <a:r>
                        <a:rPr lang="zh-CN" altLang="en-US" sz="500" b="0" i="0" u="none" strike="noStrike" dirty="0">
                          <a:solidFill>
                            <a:srgbClr val="000000"/>
                          </a:solidFill>
                          <a:effectLst/>
                          <a:latin typeface="宋体" panose="02010600030101010101" pitchFamily="2" charset="-122"/>
                          <a:ea typeface="宋体" panose="02010600030101010101" pitchFamily="2" charset="-122"/>
                        </a:rPr>
                        <a:t>　</a:t>
                      </a:r>
                      <a:endParaRPr lang="zh-CN" altLang="en-US" sz="500" b="0" i="0" u="none" strike="noStrike" dirty="0">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48.73%</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dirty="0">
                          <a:solidFill>
                            <a:srgbClr val="000000"/>
                          </a:solidFill>
                          <a:effectLst/>
                          <a:latin typeface="宋体" panose="02010600030101010101" pitchFamily="2" charset="-122"/>
                          <a:ea typeface="宋体" panose="02010600030101010101" pitchFamily="2" charset="-122"/>
                        </a:rPr>
                        <a:t>　</a:t>
                      </a:r>
                      <a:endParaRPr lang="zh-CN" altLang="en-US" sz="500" b="0" i="0" u="none" strike="noStrike" dirty="0">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65347">
                <a:tc gridSpan="2">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新建绿地面积</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95935" marR="95935" marT="47968" marB="47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dirty="0">
                          <a:solidFill>
                            <a:srgbClr val="000000"/>
                          </a:solidFill>
                          <a:effectLst/>
                          <a:latin typeface="宋体" panose="02010600030101010101" pitchFamily="2" charset="-122"/>
                          <a:ea typeface="宋体" panose="02010600030101010101" pitchFamily="2" charset="-122"/>
                        </a:rPr>
                        <a:t>　</a:t>
                      </a:r>
                      <a:endParaRPr lang="zh-CN" altLang="en-US" sz="500" b="0" i="0" u="none" strike="noStrike" dirty="0">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dirty="0">
                          <a:solidFill>
                            <a:srgbClr val="000000"/>
                          </a:solidFill>
                          <a:effectLst/>
                          <a:latin typeface="宋体" panose="02010600030101010101" pitchFamily="2" charset="-122"/>
                          <a:ea typeface="宋体" panose="02010600030101010101" pitchFamily="2" charset="-122"/>
                        </a:rPr>
                        <a:t>1457.75 </a:t>
                      </a:r>
                      <a:endParaRPr lang="en-US" altLang="zh-CN" sz="500" b="0" i="0" u="none" strike="noStrike" dirty="0">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dirty="0">
                          <a:solidFill>
                            <a:srgbClr val="000000"/>
                          </a:solidFill>
                          <a:effectLst/>
                          <a:latin typeface="宋体" panose="02010600030101010101" pitchFamily="2" charset="-122"/>
                          <a:ea typeface="宋体" panose="02010600030101010101" pitchFamily="2" charset="-122"/>
                        </a:rPr>
                        <a:t>　</a:t>
                      </a:r>
                      <a:endParaRPr lang="zh-CN" altLang="en-US" sz="500" b="0" i="0" u="none" strike="noStrike" dirty="0">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80021">
                <a:tc gridSpan="2">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绿地率</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95935" marR="95935" marT="47968" marB="47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cPr/>
                </a:tc>
                <a:tc>
                  <a:txBody>
                    <a:bodyPr/>
                    <a:lstStyle/>
                    <a:p>
                      <a:pPr algn="ctr" fontAlgn="ctr"/>
                      <a:r>
                        <a:rPr lang="en-US" altLang="zh-CN" sz="500" b="0" i="0" u="none" strike="noStrike" dirty="0">
                          <a:solidFill>
                            <a:srgbClr val="000000"/>
                          </a:solidFill>
                          <a:effectLst/>
                          <a:latin typeface="宋体" panose="02010600030101010101" pitchFamily="2" charset="-122"/>
                          <a:ea typeface="宋体" panose="02010600030101010101" pitchFamily="2" charset="-122"/>
                        </a:rPr>
                        <a:t>%</a:t>
                      </a:r>
                      <a:endParaRPr lang="en-US" altLang="zh-CN" sz="500" b="0" i="0" u="none" strike="noStrike" dirty="0">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dirty="0">
                          <a:solidFill>
                            <a:srgbClr val="000000"/>
                          </a:solidFill>
                          <a:effectLst/>
                          <a:latin typeface="宋体" panose="02010600030101010101" pitchFamily="2" charset="-122"/>
                          <a:ea typeface="宋体" panose="02010600030101010101" pitchFamily="2" charset="-122"/>
                        </a:rPr>
                        <a:t>不小于</a:t>
                      </a:r>
                      <a:r>
                        <a:rPr lang="en-US" altLang="zh-CN" sz="500" b="0" i="0" u="none" strike="noStrike" dirty="0">
                          <a:solidFill>
                            <a:srgbClr val="000000"/>
                          </a:solidFill>
                          <a:effectLst/>
                          <a:latin typeface="宋体" panose="02010600030101010101" pitchFamily="2" charset="-122"/>
                          <a:ea typeface="宋体" panose="02010600030101010101" pitchFamily="2" charset="-122"/>
                        </a:rPr>
                        <a:t>20%</a:t>
                      </a:r>
                      <a:r>
                        <a:rPr lang="zh-CN" altLang="en-US" sz="500" b="0" i="0" u="none" strike="noStrike" dirty="0">
                          <a:solidFill>
                            <a:srgbClr val="000000"/>
                          </a:solidFill>
                          <a:effectLst/>
                          <a:latin typeface="宋体" panose="02010600030101010101" pitchFamily="2" charset="-122"/>
                          <a:ea typeface="宋体" panose="02010600030101010101" pitchFamily="2" charset="-122"/>
                        </a:rPr>
                        <a:t>　</a:t>
                      </a:r>
                      <a:endParaRPr lang="zh-CN" altLang="en-US" sz="500" b="0" i="0" u="none" strike="noStrike" dirty="0">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dirty="0">
                          <a:solidFill>
                            <a:srgbClr val="000000"/>
                          </a:solidFill>
                          <a:effectLst/>
                          <a:latin typeface="宋体" panose="02010600030101010101" pitchFamily="2" charset="-122"/>
                          <a:ea typeface="宋体" panose="02010600030101010101" pitchFamily="2" charset="-122"/>
                        </a:rPr>
                        <a:t>21.87%</a:t>
                      </a:r>
                      <a:endParaRPr lang="en-US" altLang="zh-CN" sz="500" b="0" i="0" u="none" strike="noStrike" dirty="0">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dirty="0">
                          <a:solidFill>
                            <a:srgbClr val="000000"/>
                          </a:solidFill>
                          <a:effectLst/>
                          <a:latin typeface="宋体" panose="02010600030101010101" pitchFamily="2" charset="-122"/>
                          <a:ea typeface="宋体" panose="02010600030101010101" pitchFamily="2" charset="-122"/>
                        </a:rPr>
                        <a:t>　</a:t>
                      </a:r>
                      <a:endParaRPr lang="zh-CN" altLang="en-US" sz="500" b="0" i="0" u="none" strike="noStrike" dirty="0">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65347">
                <a:tc gridSpan="2">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机动车停车位</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95935" marR="95935" marT="47968" marB="47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辆</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　</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16.00</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　</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65347">
                <a:tc gridSpan="2">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非机动车停车位</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95935" marR="95935" marT="47968" marB="479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辆</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　</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36.00</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dirty="0">
                          <a:solidFill>
                            <a:srgbClr val="000000"/>
                          </a:solidFill>
                          <a:effectLst/>
                          <a:latin typeface="宋体" panose="02010600030101010101" pitchFamily="2" charset="-122"/>
                          <a:ea typeface="宋体" panose="02010600030101010101" pitchFamily="2" charset="-122"/>
                        </a:rPr>
                        <a:t>　</a:t>
                      </a:r>
                      <a:endParaRPr lang="zh-CN" altLang="en-US" sz="500" b="0" i="0" u="none" strike="noStrike" dirty="0">
                        <a:solidFill>
                          <a:srgbClr val="000000"/>
                        </a:solidFill>
                        <a:effectLst/>
                        <a:latin typeface="宋体" panose="02010600030101010101" pitchFamily="2" charset="-122"/>
                        <a:ea typeface="宋体" panose="02010600030101010101" pitchFamily="2" charset="-122"/>
                      </a:endParaRPr>
                    </a:p>
                  </a:txBody>
                  <a:tcPr marL="7238" marR="7238" marT="7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graphicFrame>
        <p:nvGraphicFramePr>
          <p:cNvPr id="16" name="表格 15"/>
          <p:cNvGraphicFramePr>
            <a:graphicFrameLocks noGrp="1"/>
          </p:cNvGraphicFramePr>
          <p:nvPr>
            <p:custDataLst>
              <p:tags r:id="rId9"/>
            </p:custDataLst>
          </p:nvPr>
        </p:nvGraphicFramePr>
        <p:xfrm>
          <a:off x="9378012" y="3712845"/>
          <a:ext cx="2760345" cy="3112811"/>
        </p:xfrm>
        <a:graphic>
          <a:graphicData uri="http://schemas.openxmlformats.org/drawingml/2006/table">
            <a:tbl>
              <a:tblPr/>
              <a:tblGrid>
                <a:gridCol w="214143"/>
                <a:gridCol w="214143"/>
                <a:gridCol w="307924"/>
                <a:gridCol w="306046"/>
                <a:gridCol w="276005"/>
                <a:gridCol w="214143"/>
                <a:gridCol w="339217"/>
                <a:gridCol w="444362"/>
                <a:gridCol w="444362"/>
              </a:tblGrid>
              <a:tr h="175669">
                <a:tc gridSpan="9">
                  <a:txBody>
                    <a:bodyPr/>
                    <a:lstStyle/>
                    <a:p>
                      <a:pPr algn="ctr" fontAlgn="ctr"/>
                      <a:r>
                        <a:rPr lang="zh-CN" altLang="en-US" sz="500" b="0" i="0" u="none" strike="noStrike" dirty="0">
                          <a:solidFill>
                            <a:srgbClr val="000000"/>
                          </a:solidFill>
                          <a:effectLst/>
                          <a:latin typeface="宋体" panose="02010600030101010101" pitchFamily="2" charset="-122"/>
                          <a:ea typeface="宋体" panose="02010600030101010101" pitchFamily="2" charset="-122"/>
                        </a:rPr>
                        <a:t>教学业务用房筑面积及计容建筑面积明细表</a:t>
                      </a:r>
                      <a:endParaRPr lang="zh-CN" altLang="en-US" sz="500" b="0" i="0" u="none" strike="noStrike" dirty="0">
                        <a:solidFill>
                          <a:srgbClr val="000000"/>
                        </a:solidFill>
                        <a:effectLst/>
                        <a:latin typeface="宋体" panose="02010600030101010101" pitchFamily="2" charset="-122"/>
                        <a:ea typeface="宋体" panose="02010600030101010101" pitchFamily="2" charset="-122"/>
                      </a:endParaRPr>
                    </a:p>
                  </a:txBody>
                  <a:tcPr marL="90124" marR="90124" marT="45062" marB="450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cPr/>
                </a:tc>
                <a:tc hMerge="1">
                  <a:tcPr/>
                </a:tc>
                <a:tc hMerge="1">
                  <a:tcPr/>
                </a:tc>
                <a:tc hMerge="1">
                  <a:tcPr/>
                </a:tc>
                <a:tc hMerge="1">
                  <a:tcPr/>
                </a:tc>
                <a:tc hMerge="1">
                  <a:tcPr/>
                </a:tc>
                <a:tc hMerge="1">
                  <a:tcPr/>
                </a:tc>
                <a:tc hMerge="1">
                  <a:tcPr/>
                </a:tc>
              </a:tr>
              <a:tr h="170347">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栋号</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部位</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部位编号</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主要功能</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层高</a:t>
                      </a:r>
                      <a:r>
                        <a:rPr lang="en-US" altLang="zh-CN" sz="500" b="0" i="0" u="none" strike="noStrike">
                          <a:solidFill>
                            <a:srgbClr val="000000"/>
                          </a:solidFill>
                          <a:effectLst/>
                          <a:latin typeface="宋体" panose="02010600030101010101" pitchFamily="2" charset="-122"/>
                          <a:ea typeface="宋体" panose="02010600030101010101" pitchFamily="2" charset="-122"/>
                        </a:rPr>
                        <a:t>(</a:t>
                      </a:r>
                      <a:r>
                        <a:rPr lang="zh-CN" altLang="en-US" sz="500" b="0" i="0" u="none" strike="noStrike">
                          <a:solidFill>
                            <a:srgbClr val="000000"/>
                          </a:solidFill>
                          <a:effectLst/>
                          <a:latin typeface="宋体" panose="02010600030101010101" pitchFamily="2" charset="-122"/>
                          <a:ea typeface="宋体" panose="02010600030101010101" pitchFamily="2" charset="-122"/>
                        </a:rPr>
                        <a:t>米</a:t>
                      </a:r>
                      <a:r>
                        <a:rPr lang="en-US" altLang="zh-CN" sz="500" b="0" i="0" u="none" strike="noStrike">
                          <a:solidFill>
                            <a:srgbClr val="000000"/>
                          </a:solidFill>
                          <a:effectLst/>
                          <a:latin typeface="宋体" panose="02010600030101010101" pitchFamily="2" charset="-122"/>
                          <a:ea typeface="宋体" panose="02010600030101010101" pitchFamily="2" charset="-122"/>
                        </a:rPr>
                        <a:t>)</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层数</a:t>
                      </a:r>
                      <a:r>
                        <a:rPr lang="en-US" altLang="zh-CN" sz="500" b="0" i="0" u="none" strike="noStrike">
                          <a:solidFill>
                            <a:srgbClr val="000000"/>
                          </a:solidFill>
                          <a:effectLst/>
                          <a:latin typeface="宋体" panose="02010600030101010101" pitchFamily="2" charset="-122"/>
                          <a:ea typeface="宋体" panose="02010600030101010101" pitchFamily="2" charset="-122"/>
                        </a:rPr>
                        <a:t>(</a:t>
                      </a:r>
                      <a:r>
                        <a:rPr lang="zh-CN" altLang="en-US" sz="500" b="0" i="0" u="none" strike="noStrike">
                          <a:solidFill>
                            <a:srgbClr val="000000"/>
                          </a:solidFill>
                          <a:effectLst/>
                          <a:latin typeface="宋体" panose="02010600030101010101" pitchFamily="2" charset="-122"/>
                          <a:ea typeface="宋体" panose="02010600030101010101" pitchFamily="2" charset="-122"/>
                        </a:rPr>
                        <a:t>层</a:t>
                      </a:r>
                      <a:r>
                        <a:rPr lang="en-US" altLang="zh-CN" sz="500" b="0" i="0" u="none" strike="noStrike">
                          <a:solidFill>
                            <a:srgbClr val="000000"/>
                          </a:solidFill>
                          <a:effectLst/>
                          <a:latin typeface="宋体" panose="02010600030101010101" pitchFamily="2" charset="-122"/>
                          <a:ea typeface="宋体" panose="02010600030101010101" pitchFamily="2" charset="-122"/>
                        </a:rPr>
                        <a:t>)</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建筑面积（</a:t>
                      </a:r>
                      <a:r>
                        <a:rPr lang="en-US" altLang="zh-CN" sz="500" b="0" i="0" u="none" strike="noStrike">
                          <a:solidFill>
                            <a:srgbClr val="000000"/>
                          </a:solidFill>
                          <a:effectLst/>
                          <a:latin typeface="宋体" panose="02010600030101010101" pitchFamily="2" charset="-122"/>
                          <a:ea typeface="宋体" panose="02010600030101010101" pitchFamily="2" charset="-122"/>
                        </a:rPr>
                        <a:t>m</a:t>
                      </a:r>
                      <a:r>
                        <a:rPr lang="en-US" altLang="zh-CN" sz="500" b="0" i="0" u="none" strike="noStrike" baseline="30000">
                          <a:solidFill>
                            <a:srgbClr val="000000"/>
                          </a:solidFill>
                          <a:effectLst/>
                          <a:latin typeface="宋体" panose="02010600030101010101" pitchFamily="2" charset="-122"/>
                          <a:ea typeface="宋体" panose="02010600030101010101" pitchFamily="2" charset="-122"/>
                        </a:rPr>
                        <a:t>2</a:t>
                      </a:r>
                      <a:r>
                        <a:rPr lang="zh-CN" altLang="en-US" sz="500" b="0" i="0" u="none" strike="noStrike">
                          <a:solidFill>
                            <a:srgbClr val="000000"/>
                          </a:solidFill>
                          <a:effectLst/>
                          <a:latin typeface="宋体" panose="02010600030101010101" pitchFamily="2" charset="-122"/>
                          <a:ea typeface="宋体" panose="02010600030101010101" pitchFamily="2" charset="-122"/>
                        </a:rPr>
                        <a:t>）</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计容建筑面积（</a:t>
                      </a:r>
                      <a:r>
                        <a:rPr lang="en-US" altLang="zh-CN" sz="500" b="0" i="0" u="none" strike="noStrike">
                          <a:solidFill>
                            <a:srgbClr val="000000"/>
                          </a:solidFill>
                          <a:effectLst/>
                          <a:latin typeface="宋体" panose="02010600030101010101" pitchFamily="2" charset="-122"/>
                          <a:ea typeface="宋体" panose="02010600030101010101" pitchFamily="2" charset="-122"/>
                        </a:rPr>
                        <a:t>m</a:t>
                      </a:r>
                      <a:r>
                        <a:rPr lang="en-US" altLang="zh-CN" sz="500" b="0" i="0" u="none" strike="noStrike" baseline="30000">
                          <a:solidFill>
                            <a:srgbClr val="000000"/>
                          </a:solidFill>
                          <a:effectLst/>
                          <a:latin typeface="宋体" panose="02010600030101010101" pitchFamily="2" charset="-122"/>
                          <a:ea typeface="宋体" panose="02010600030101010101" pitchFamily="2" charset="-122"/>
                        </a:rPr>
                        <a:t>2</a:t>
                      </a:r>
                      <a:r>
                        <a:rPr lang="zh-CN" altLang="en-US" sz="500" b="0" i="0" u="none" strike="noStrike">
                          <a:solidFill>
                            <a:srgbClr val="000000"/>
                          </a:solidFill>
                          <a:effectLst/>
                          <a:latin typeface="宋体" panose="02010600030101010101" pitchFamily="2" charset="-122"/>
                          <a:ea typeface="宋体" panose="02010600030101010101" pitchFamily="2" charset="-122"/>
                        </a:rPr>
                        <a:t>）</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说明</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347">
                <a:tc rowSpan="7">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教学业务用房</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90124" marR="90124" marT="45062" marB="450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7">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地上建筑</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90124" marR="90124" marT="45062" marB="450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负</a:t>
                      </a:r>
                      <a:r>
                        <a:rPr lang="en-US" altLang="zh-CN" sz="500" b="0" i="0" u="none" strike="noStrike">
                          <a:solidFill>
                            <a:srgbClr val="000000"/>
                          </a:solidFill>
                          <a:effectLst/>
                          <a:latin typeface="宋体" panose="02010600030101010101" pitchFamily="2" charset="-122"/>
                          <a:ea typeface="宋体" panose="02010600030101010101" pitchFamily="2" charset="-122"/>
                        </a:rPr>
                        <a:t>1</a:t>
                      </a:r>
                      <a:r>
                        <a:rPr lang="en-US" sz="500" b="0" i="0" u="none" strike="noStrike">
                          <a:solidFill>
                            <a:srgbClr val="000000"/>
                          </a:solidFill>
                          <a:effectLst/>
                          <a:latin typeface="宋体" panose="02010600030101010101" pitchFamily="2" charset="-122"/>
                          <a:ea typeface="宋体" panose="02010600030101010101" pitchFamily="2" charset="-122"/>
                        </a:rPr>
                        <a:t>F</a:t>
                      </a:r>
                      <a:endParaRPr 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辅助用房</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3</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7">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1</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90124" marR="90124" marT="45062" marB="450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231.79</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231.79</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会议室后台辅助用房</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18115">
                <a:tc vMerge="1">
                  <a:tcPr/>
                </a:tc>
                <a:tc vMerge="1">
                  <a:tcPr/>
                </a:tc>
                <a:tc>
                  <a:txBody>
                    <a:bodyPr/>
                    <a:lstStyle/>
                    <a:p>
                      <a:pPr algn="ctr" fontAlgn="ctr"/>
                      <a:r>
                        <a:rPr lang="en-US" sz="500" b="0" i="0" u="none" strike="noStrike">
                          <a:solidFill>
                            <a:srgbClr val="000000"/>
                          </a:solidFill>
                          <a:effectLst/>
                          <a:latin typeface="宋体" panose="02010600030101010101" pitchFamily="2" charset="-122"/>
                          <a:ea typeface="宋体" panose="02010600030101010101" pitchFamily="2" charset="-122"/>
                        </a:rPr>
                        <a:t>1F</a:t>
                      </a:r>
                      <a:endParaRPr 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图书馆、</a:t>
                      </a:r>
                      <a:r>
                        <a:rPr lang="en-US" altLang="zh-CN" sz="500" b="0" i="0" u="none" strike="noStrike">
                          <a:solidFill>
                            <a:srgbClr val="000000"/>
                          </a:solidFill>
                          <a:effectLst/>
                          <a:latin typeface="宋体" panose="02010600030101010101" pitchFamily="2" charset="-122"/>
                          <a:ea typeface="宋体" panose="02010600030101010101" pitchFamily="2" charset="-122"/>
                        </a:rPr>
                        <a:t>600</a:t>
                      </a:r>
                      <a:r>
                        <a:rPr lang="zh-CN" altLang="en-US" sz="500" b="0" i="0" u="none" strike="noStrike">
                          <a:solidFill>
                            <a:srgbClr val="000000"/>
                          </a:solidFill>
                          <a:effectLst/>
                          <a:latin typeface="宋体" panose="02010600030101010101" pitchFamily="2" charset="-122"/>
                          <a:ea typeface="宋体" panose="02010600030101010101" pitchFamily="2" charset="-122"/>
                        </a:rPr>
                        <a:t>人多功能会议室</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6</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cPr/>
                </a:tc>
                <a:tc>
                  <a:txBody>
                    <a:bodyPr/>
                    <a:lstStyle/>
                    <a:p>
                      <a:pPr algn="ctr" fontAlgn="ctr"/>
                      <a:r>
                        <a:rPr lang="en-US" altLang="zh-CN" sz="500" b="0" i="0" u="none" strike="noStrike" dirty="0">
                          <a:solidFill>
                            <a:srgbClr val="000000"/>
                          </a:solidFill>
                          <a:effectLst/>
                          <a:latin typeface="宋体" panose="02010600030101010101" pitchFamily="2" charset="-122"/>
                          <a:ea typeface="宋体" panose="02010600030101010101" pitchFamily="2" charset="-122"/>
                        </a:rPr>
                        <a:t>3140.34 </a:t>
                      </a:r>
                      <a:endParaRPr lang="en-US" altLang="zh-CN" sz="500" b="0" i="0" u="none" strike="noStrike" dirty="0">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3140.34 </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图书馆、会议室独立出入口，与教学流线互不干扰；</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18115">
                <a:tc vMerge="1">
                  <a:tcPr/>
                </a:tc>
                <a:tc vMerge="1">
                  <a:tcPr/>
                </a:tc>
                <a:tc>
                  <a:txBody>
                    <a:bodyPr/>
                    <a:lstStyle/>
                    <a:p>
                      <a:pPr algn="ctr" fontAlgn="ctr"/>
                      <a:r>
                        <a:rPr lang="en-US" sz="500" b="0" i="0" u="none" strike="noStrike">
                          <a:solidFill>
                            <a:srgbClr val="000000"/>
                          </a:solidFill>
                          <a:effectLst/>
                          <a:latin typeface="宋体" panose="02010600030101010101" pitchFamily="2" charset="-122"/>
                          <a:ea typeface="宋体" panose="02010600030101010101" pitchFamily="2" charset="-122"/>
                        </a:rPr>
                        <a:t>2F</a:t>
                      </a:r>
                      <a:endParaRPr 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普通教室、实训教室、办公用房</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3.9</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1359.48 </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1359.48 </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本层含普通教室</a:t>
                      </a:r>
                      <a:r>
                        <a:rPr lang="en-US" altLang="zh-CN" sz="500" b="0" i="0" u="none" strike="noStrike">
                          <a:solidFill>
                            <a:srgbClr val="000000"/>
                          </a:solidFill>
                          <a:effectLst/>
                          <a:latin typeface="宋体" panose="02010600030101010101" pitchFamily="2" charset="-122"/>
                          <a:ea typeface="宋体" panose="02010600030101010101" pitchFamily="2" charset="-122"/>
                        </a:rPr>
                        <a:t>3</a:t>
                      </a:r>
                      <a:r>
                        <a:rPr lang="zh-CN" altLang="en-US" sz="500" b="0" i="0" u="none" strike="noStrike">
                          <a:solidFill>
                            <a:srgbClr val="000000"/>
                          </a:solidFill>
                          <a:effectLst/>
                          <a:latin typeface="宋体" panose="02010600030101010101" pitchFamily="2" charset="-122"/>
                          <a:ea typeface="宋体" panose="02010600030101010101" pitchFamily="2" charset="-122"/>
                        </a:rPr>
                        <a:t>个，实训教室</a:t>
                      </a:r>
                      <a:r>
                        <a:rPr lang="en-US" altLang="zh-CN" sz="500" b="0" i="0" u="none" strike="noStrike">
                          <a:solidFill>
                            <a:srgbClr val="000000"/>
                          </a:solidFill>
                          <a:effectLst/>
                          <a:latin typeface="宋体" panose="02010600030101010101" pitchFamily="2" charset="-122"/>
                          <a:ea typeface="宋体" panose="02010600030101010101" pitchFamily="2" charset="-122"/>
                        </a:rPr>
                        <a:t>3</a:t>
                      </a:r>
                      <a:r>
                        <a:rPr lang="zh-CN" altLang="en-US" sz="500" b="0" i="0" u="none" strike="noStrike">
                          <a:solidFill>
                            <a:srgbClr val="000000"/>
                          </a:solidFill>
                          <a:effectLst/>
                          <a:latin typeface="宋体" panose="02010600030101010101" pitchFamily="2" charset="-122"/>
                          <a:ea typeface="宋体" panose="02010600030101010101" pitchFamily="2" charset="-122"/>
                        </a:rPr>
                        <a:t>个；</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18115">
                <a:tc vMerge="1">
                  <a:tcPr/>
                </a:tc>
                <a:tc vMerge="1">
                  <a:tcPr/>
                </a:tc>
                <a:tc>
                  <a:txBody>
                    <a:bodyPr/>
                    <a:lstStyle/>
                    <a:p>
                      <a:pPr algn="ctr" fontAlgn="ctr"/>
                      <a:r>
                        <a:rPr lang="en-US" sz="500" b="0" i="0" u="none" strike="noStrike">
                          <a:solidFill>
                            <a:srgbClr val="000000"/>
                          </a:solidFill>
                          <a:effectLst/>
                          <a:latin typeface="宋体" panose="02010600030101010101" pitchFamily="2" charset="-122"/>
                          <a:ea typeface="宋体" panose="02010600030101010101" pitchFamily="2" charset="-122"/>
                        </a:rPr>
                        <a:t>3F</a:t>
                      </a:r>
                      <a:endParaRPr 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dirty="0">
                          <a:solidFill>
                            <a:srgbClr val="000000"/>
                          </a:solidFill>
                          <a:effectLst/>
                          <a:latin typeface="宋体" panose="02010600030101010101" pitchFamily="2" charset="-122"/>
                          <a:ea typeface="宋体" panose="02010600030101010101" pitchFamily="2" charset="-122"/>
                        </a:rPr>
                        <a:t>普通教室、实训教室、办公用房</a:t>
                      </a:r>
                      <a:endParaRPr lang="zh-CN" altLang="en-US" sz="500" b="0" i="0" u="none" strike="noStrike" dirty="0">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3.9</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1464.48 </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1464.48 </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本层含普通教室</a:t>
                      </a:r>
                      <a:r>
                        <a:rPr lang="en-US" altLang="zh-CN" sz="500" b="0" i="0" u="none" strike="noStrike">
                          <a:solidFill>
                            <a:srgbClr val="000000"/>
                          </a:solidFill>
                          <a:effectLst/>
                          <a:latin typeface="宋体" panose="02010600030101010101" pitchFamily="2" charset="-122"/>
                          <a:ea typeface="宋体" panose="02010600030101010101" pitchFamily="2" charset="-122"/>
                        </a:rPr>
                        <a:t>3</a:t>
                      </a:r>
                      <a:r>
                        <a:rPr lang="zh-CN" altLang="en-US" sz="500" b="0" i="0" u="none" strike="noStrike">
                          <a:solidFill>
                            <a:srgbClr val="000000"/>
                          </a:solidFill>
                          <a:effectLst/>
                          <a:latin typeface="宋体" panose="02010600030101010101" pitchFamily="2" charset="-122"/>
                          <a:ea typeface="宋体" panose="02010600030101010101" pitchFamily="2" charset="-122"/>
                        </a:rPr>
                        <a:t>个，实训教室</a:t>
                      </a:r>
                      <a:r>
                        <a:rPr lang="en-US" altLang="zh-CN" sz="500" b="0" i="0" u="none" strike="noStrike">
                          <a:solidFill>
                            <a:srgbClr val="000000"/>
                          </a:solidFill>
                          <a:effectLst/>
                          <a:latin typeface="宋体" panose="02010600030101010101" pitchFamily="2" charset="-122"/>
                          <a:ea typeface="宋体" panose="02010600030101010101" pitchFamily="2" charset="-122"/>
                        </a:rPr>
                        <a:t>3</a:t>
                      </a:r>
                      <a:r>
                        <a:rPr lang="zh-CN" altLang="en-US" sz="500" b="0" i="0" u="none" strike="noStrike">
                          <a:solidFill>
                            <a:srgbClr val="000000"/>
                          </a:solidFill>
                          <a:effectLst/>
                          <a:latin typeface="宋体" panose="02010600030101010101" pitchFamily="2" charset="-122"/>
                          <a:ea typeface="宋体" panose="02010600030101010101" pitchFamily="2" charset="-122"/>
                        </a:rPr>
                        <a:t>个；</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18115">
                <a:tc vMerge="1">
                  <a:tcPr/>
                </a:tc>
                <a:tc vMerge="1">
                  <a:tcPr/>
                </a:tc>
                <a:tc>
                  <a:txBody>
                    <a:bodyPr/>
                    <a:lstStyle/>
                    <a:p>
                      <a:pPr algn="ctr" fontAlgn="ctr"/>
                      <a:r>
                        <a:rPr lang="en-US" sz="500" b="0" i="0" u="none" strike="noStrike">
                          <a:solidFill>
                            <a:srgbClr val="000000"/>
                          </a:solidFill>
                          <a:effectLst/>
                          <a:latin typeface="宋体" panose="02010600030101010101" pitchFamily="2" charset="-122"/>
                          <a:ea typeface="宋体" panose="02010600030101010101" pitchFamily="2" charset="-122"/>
                        </a:rPr>
                        <a:t>4F</a:t>
                      </a:r>
                      <a:endParaRPr 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普通教室、实训教室、办公用房</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3.9</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1464.48 </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1464.48 </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本层含普通教室</a:t>
                      </a:r>
                      <a:r>
                        <a:rPr lang="en-US" altLang="zh-CN" sz="500" b="0" i="0" u="none" strike="noStrike">
                          <a:solidFill>
                            <a:srgbClr val="000000"/>
                          </a:solidFill>
                          <a:effectLst/>
                          <a:latin typeface="宋体" panose="02010600030101010101" pitchFamily="2" charset="-122"/>
                          <a:ea typeface="宋体" panose="02010600030101010101" pitchFamily="2" charset="-122"/>
                        </a:rPr>
                        <a:t>3</a:t>
                      </a:r>
                      <a:r>
                        <a:rPr lang="zh-CN" altLang="en-US" sz="500" b="0" i="0" u="none" strike="noStrike">
                          <a:solidFill>
                            <a:srgbClr val="000000"/>
                          </a:solidFill>
                          <a:effectLst/>
                          <a:latin typeface="宋体" panose="02010600030101010101" pitchFamily="2" charset="-122"/>
                          <a:ea typeface="宋体" panose="02010600030101010101" pitchFamily="2" charset="-122"/>
                        </a:rPr>
                        <a:t>个，实训教室</a:t>
                      </a:r>
                      <a:r>
                        <a:rPr lang="en-US" altLang="zh-CN" sz="500" b="0" i="0" u="none" strike="noStrike">
                          <a:solidFill>
                            <a:srgbClr val="000000"/>
                          </a:solidFill>
                          <a:effectLst/>
                          <a:latin typeface="宋体" panose="02010600030101010101" pitchFamily="2" charset="-122"/>
                          <a:ea typeface="宋体" panose="02010600030101010101" pitchFamily="2" charset="-122"/>
                        </a:rPr>
                        <a:t>3</a:t>
                      </a:r>
                      <a:r>
                        <a:rPr lang="zh-CN" altLang="en-US" sz="500" b="0" i="0" u="none" strike="noStrike">
                          <a:solidFill>
                            <a:srgbClr val="000000"/>
                          </a:solidFill>
                          <a:effectLst/>
                          <a:latin typeface="宋体" panose="02010600030101010101" pitchFamily="2" charset="-122"/>
                          <a:ea typeface="宋体" panose="02010600030101010101" pitchFamily="2" charset="-122"/>
                        </a:rPr>
                        <a:t>个；</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18115">
                <a:tc vMerge="1">
                  <a:tcPr/>
                </a:tc>
                <a:tc vMerge="1">
                  <a:tcPr/>
                </a:tc>
                <a:tc>
                  <a:txBody>
                    <a:bodyPr/>
                    <a:lstStyle/>
                    <a:p>
                      <a:pPr algn="ctr" fontAlgn="ctr"/>
                      <a:r>
                        <a:rPr lang="en-US" sz="500" b="0" i="0" u="none" strike="noStrike">
                          <a:solidFill>
                            <a:srgbClr val="000000"/>
                          </a:solidFill>
                          <a:effectLst/>
                          <a:latin typeface="宋体" panose="02010600030101010101" pitchFamily="2" charset="-122"/>
                          <a:ea typeface="宋体" panose="02010600030101010101" pitchFamily="2" charset="-122"/>
                        </a:rPr>
                        <a:t>5F</a:t>
                      </a:r>
                      <a:endParaRPr 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普通教室、实训教室、办公用房</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3.9</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1616.98 </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1616.98 </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dirty="0">
                          <a:solidFill>
                            <a:srgbClr val="000000"/>
                          </a:solidFill>
                          <a:effectLst/>
                          <a:latin typeface="宋体" panose="02010600030101010101" pitchFamily="2" charset="-122"/>
                          <a:ea typeface="宋体" panose="02010600030101010101" pitchFamily="2" charset="-122"/>
                        </a:rPr>
                        <a:t>本层含普通教室</a:t>
                      </a:r>
                      <a:r>
                        <a:rPr lang="en-US" altLang="zh-CN" sz="500" b="0" i="0" u="none" strike="noStrike" dirty="0">
                          <a:solidFill>
                            <a:srgbClr val="000000"/>
                          </a:solidFill>
                          <a:effectLst/>
                          <a:latin typeface="宋体" panose="02010600030101010101" pitchFamily="2" charset="-122"/>
                          <a:ea typeface="宋体" panose="02010600030101010101" pitchFamily="2" charset="-122"/>
                        </a:rPr>
                        <a:t>3</a:t>
                      </a:r>
                      <a:r>
                        <a:rPr lang="zh-CN" altLang="en-US" sz="500" b="0" i="0" u="none" strike="noStrike" dirty="0">
                          <a:solidFill>
                            <a:srgbClr val="000000"/>
                          </a:solidFill>
                          <a:effectLst/>
                          <a:latin typeface="宋体" panose="02010600030101010101" pitchFamily="2" charset="-122"/>
                          <a:ea typeface="宋体" panose="02010600030101010101" pitchFamily="2" charset="-122"/>
                        </a:rPr>
                        <a:t>个，实训教室</a:t>
                      </a:r>
                      <a:r>
                        <a:rPr lang="en-US" altLang="zh-CN" sz="500" b="0" i="0" u="none" strike="noStrike" dirty="0">
                          <a:solidFill>
                            <a:srgbClr val="000000"/>
                          </a:solidFill>
                          <a:effectLst/>
                          <a:latin typeface="宋体" panose="02010600030101010101" pitchFamily="2" charset="-122"/>
                          <a:ea typeface="宋体" panose="02010600030101010101" pitchFamily="2" charset="-122"/>
                        </a:rPr>
                        <a:t>3</a:t>
                      </a:r>
                      <a:r>
                        <a:rPr lang="zh-CN" altLang="en-US" sz="500" b="0" i="0" u="none" strike="noStrike" dirty="0">
                          <a:solidFill>
                            <a:srgbClr val="000000"/>
                          </a:solidFill>
                          <a:effectLst/>
                          <a:latin typeface="宋体" panose="02010600030101010101" pitchFamily="2" charset="-122"/>
                          <a:ea typeface="宋体" panose="02010600030101010101" pitchFamily="2" charset="-122"/>
                        </a:rPr>
                        <a:t>个；</a:t>
                      </a:r>
                      <a:endParaRPr lang="zh-CN" altLang="en-US" sz="500" b="0" i="0" u="none" strike="noStrike" dirty="0">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70347">
                <a:tc vMerge="1">
                  <a:tcPr/>
                </a:tc>
                <a:tc vMerge="1">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屋顶层</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出屋面楼梯</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3</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102.48 </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102.48 </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a:solidFill>
                            <a:srgbClr val="000000"/>
                          </a:solidFill>
                          <a:effectLst/>
                          <a:latin typeface="宋体" panose="02010600030101010101" pitchFamily="2" charset="-122"/>
                          <a:ea typeface="宋体" panose="02010600030101010101" pitchFamily="2" charset="-122"/>
                        </a:rPr>
                        <a:t>　</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35526">
                <a:tc gridSpan="3">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合计</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90124" marR="90124" marT="45062" marB="450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cPr/>
                </a:tc>
                <a:tc hMerge="1">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　</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　</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zh-CN" altLang="en-US" sz="500" b="0" i="0" u="none" strike="noStrike">
                          <a:solidFill>
                            <a:srgbClr val="000000"/>
                          </a:solidFill>
                          <a:effectLst/>
                          <a:latin typeface="宋体" panose="02010600030101010101" pitchFamily="2" charset="-122"/>
                          <a:ea typeface="宋体" panose="02010600030101010101" pitchFamily="2" charset="-122"/>
                        </a:rPr>
                        <a:t>　</a:t>
                      </a:r>
                      <a:endParaRPr lang="zh-CN" altLang="en-US"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9380.03 </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zh-CN" sz="500" b="0" i="0" u="none" strike="noStrike">
                          <a:solidFill>
                            <a:srgbClr val="000000"/>
                          </a:solidFill>
                          <a:effectLst/>
                          <a:latin typeface="宋体" panose="02010600030101010101" pitchFamily="2" charset="-122"/>
                          <a:ea typeface="宋体" panose="02010600030101010101" pitchFamily="2" charset="-122"/>
                        </a:rPr>
                        <a:t>9380.03 </a:t>
                      </a:r>
                      <a:endParaRPr lang="en-US" altLang="zh-CN" sz="500" b="0" i="0" u="none" strike="noStrike">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zh-CN" altLang="en-US" sz="500" b="0" i="0" u="none" strike="noStrike" dirty="0">
                          <a:solidFill>
                            <a:srgbClr val="000000"/>
                          </a:solidFill>
                          <a:effectLst/>
                          <a:latin typeface="宋体" panose="02010600030101010101" pitchFamily="2" charset="-122"/>
                          <a:ea typeface="宋体" panose="02010600030101010101" pitchFamily="2" charset="-122"/>
                        </a:rPr>
                        <a:t>本栋含普通教室</a:t>
                      </a:r>
                      <a:r>
                        <a:rPr lang="en-US" altLang="zh-CN" sz="500" b="0" i="0" u="none" strike="noStrike" dirty="0">
                          <a:solidFill>
                            <a:srgbClr val="000000"/>
                          </a:solidFill>
                          <a:effectLst/>
                          <a:latin typeface="宋体" panose="02010600030101010101" pitchFamily="2" charset="-122"/>
                          <a:ea typeface="宋体" panose="02010600030101010101" pitchFamily="2" charset="-122"/>
                        </a:rPr>
                        <a:t>12</a:t>
                      </a:r>
                      <a:r>
                        <a:rPr lang="zh-CN" altLang="en-US" sz="500" b="0" i="0" u="none" strike="noStrike" dirty="0">
                          <a:solidFill>
                            <a:srgbClr val="000000"/>
                          </a:solidFill>
                          <a:effectLst/>
                          <a:latin typeface="宋体" panose="02010600030101010101" pitchFamily="2" charset="-122"/>
                          <a:ea typeface="宋体" panose="02010600030101010101" pitchFamily="2" charset="-122"/>
                        </a:rPr>
                        <a:t>个，实训教室</a:t>
                      </a:r>
                      <a:r>
                        <a:rPr lang="en-US" altLang="zh-CN" sz="500" b="0" i="0" u="none" strike="noStrike" dirty="0">
                          <a:solidFill>
                            <a:srgbClr val="000000"/>
                          </a:solidFill>
                          <a:effectLst/>
                          <a:latin typeface="宋体" panose="02010600030101010101" pitchFamily="2" charset="-122"/>
                          <a:ea typeface="宋体" panose="02010600030101010101" pitchFamily="2" charset="-122"/>
                        </a:rPr>
                        <a:t>12</a:t>
                      </a:r>
                      <a:r>
                        <a:rPr lang="zh-CN" altLang="en-US" sz="500" b="0" i="0" u="none" strike="noStrike" dirty="0">
                          <a:solidFill>
                            <a:srgbClr val="000000"/>
                          </a:solidFill>
                          <a:effectLst/>
                          <a:latin typeface="宋体" panose="02010600030101010101" pitchFamily="2" charset="-122"/>
                          <a:ea typeface="宋体" panose="02010600030101010101" pitchFamily="2" charset="-122"/>
                        </a:rPr>
                        <a:t>个；</a:t>
                      </a:r>
                      <a:endParaRPr lang="zh-CN" altLang="en-US" sz="500" b="0" i="0" u="none" strike="noStrike" dirty="0">
                        <a:solidFill>
                          <a:srgbClr val="000000"/>
                        </a:solidFill>
                        <a:effectLst/>
                        <a:latin typeface="宋体" panose="02010600030101010101" pitchFamily="2" charset="-122"/>
                        <a:ea typeface="宋体" panose="02010600030101010101" pitchFamily="2" charset="-122"/>
                      </a:endParaRPr>
                    </a:p>
                  </a:txBody>
                  <a:tcPr marL="5723" marR="5723" marT="57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Tree>
  </p:cSld>
  <p:clrMapOvr>
    <a:masterClrMapping/>
  </p:clrMapOvr>
</p:sld>
</file>

<file path=ppt/tags/tag1.xml><?xml version="1.0" encoding="utf-8"?>
<p:tagLst xmlns:p="http://schemas.openxmlformats.org/presentationml/2006/main">
  <p:tag name="KSO_WM_DIAGRAM_VIRTUALLY_FRAME" val="{&quot;height&quot;:473.32511811023625,&quot;left&quot;:319.4577952755905,&quot;top&quot;:72.37488188976377,&quot;width&quot;:434.64220472440945}"/>
</p:tagLst>
</file>

<file path=ppt/tags/tag2.xml><?xml version="1.0" encoding="utf-8"?>
<p:tagLst xmlns:p="http://schemas.openxmlformats.org/presentationml/2006/main">
  <p:tag name="KSO_WM_DIAGRAM_VIRTUALLY_FRAME" val="{&quot;height&quot;:473.32511811023625,&quot;left&quot;:319.4577952755905,&quot;top&quot;:72.37488188976377,&quot;width&quot;:434.64220472440945}"/>
</p:tagLst>
</file>

<file path=ppt/tags/tag3.xml><?xml version="1.0" encoding="utf-8"?>
<p:tagLst xmlns:p="http://schemas.openxmlformats.org/presentationml/2006/main">
  <p:tag name="KSO_WM_DIAGRAM_VIRTUALLY_FRAME" val="{&quot;height&quot;:473.32511811023625,&quot;left&quot;:319.4577952755905,&quot;top&quot;:72.37488188976377,&quot;width&quot;:434.64220472440945}"/>
</p:tagLst>
</file>

<file path=ppt/tags/tag4.xml><?xml version="1.0" encoding="utf-8"?>
<p:tagLst xmlns:p="http://schemas.openxmlformats.org/presentationml/2006/main">
  <p:tag name="KSO_WM_DIAGRAM_VIRTUALLY_FRAME" val="{&quot;height&quot;:473.32511811023625,&quot;left&quot;:319.4577952755905,&quot;top&quot;:72.37488188976377,&quot;width&quot;:434.64220472440945}"/>
</p:tagLst>
</file>

<file path=ppt/tags/tag5.xml><?xml version="1.0" encoding="utf-8"?>
<p:tagLst xmlns:p="http://schemas.openxmlformats.org/presentationml/2006/main">
  <p:tag name="KSO_WM_DIAGRAM_VIRTUALLY_FRAME" val="{&quot;height&quot;:473.32511811023625,&quot;left&quot;:319.4577952755905,&quot;top&quot;:72.37488188976377,&quot;width&quot;:434.64220472440945}"/>
</p:tagLst>
</file>

<file path=ppt/tags/tag6.xml><?xml version="1.0" encoding="utf-8"?>
<p:tagLst xmlns:p="http://schemas.openxmlformats.org/presentationml/2006/main">
  <p:tag name="TABLE_ENDDRAG_ORIGIN_RECT" val="217*314"/>
  <p:tag name="TABLE_ENDDRAG_RECT" val="736*92*217*314"/>
</p:tagLst>
</file>

<file path=ppt/tags/tag7.xml><?xml version="1.0" encoding="utf-8"?>
<p:tagLst xmlns:p="http://schemas.openxmlformats.org/presentationml/2006/main">
  <p:tag name="TABLE_ENDDRAG_ORIGIN_RECT" val="217*105"/>
  <p:tag name="TABLE_ENDDRAG_RECT" val="736*417*217*105"/>
</p:tagLst>
</file>

<file path=ppt/tags/tag8.xml><?xml version="1.0" encoding="utf-8"?>
<p:tagLst xmlns:p="http://schemas.openxmlformats.org/presentationml/2006/main">
  <p:tag name="COMMONDATA" val="eyJoZGlkIjoiNWVjMTQ3OTNjODQyY2I3ZjFmZjc4MjI5NzRhMzI0ZjEifQ=="/>
  <p:tag name="RESOURCE_RECORD_KEY" val="{&quot;29&quot;:[207509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1507</Words>
  <Application>WPS 演示</Application>
  <PresentationFormat>宽屏</PresentationFormat>
  <Paragraphs>369</Paragraphs>
  <Slides>1</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vt:i4>
      </vt:variant>
    </vt:vector>
  </HeadingPairs>
  <TitlesOfParts>
    <vt:vector size="10" baseType="lpstr">
      <vt:lpstr>Arial</vt:lpstr>
      <vt:lpstr>宋体</vt:lpstr>
      <vt:lpstr>Wingdings</vt:lpstr>
      <vt:lpstr>黑体</vt:lpstr>
      <vt:lpstr>微软雅黑</vt:lpstr>
      <vt:lpstr>Calibri</vt:lpstr>
      <vt:lpstr>Arial Unicode MS</vt:lpstr>
      <vt:lpstr>Calibri Light</vt:lpstr>
      <vt:lpstr>Office 主题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杨帅</dc:creator>
  <cp:lastModifiedBy>Administrator</cp:lastModifiedBy>
  <cp:revision>61</cp:revision>
  <dcterms:created xsi:type="dcterms:W3CDTF">2022-08-03T08:16:00Z</dcterms:created>
  <dcterms:modified xsi:type="dcterms:W3CDTF">2025-01-10T05:20:30Z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1CEC57C2D5984CD08542D2A60108F3CD_13</vt:lpwstr>
  </property>
  <property fmtid="{D5CDD505-2E9C-101B-9397-08002B2CF9AE}" pid="3" name="KSOProductBuildVer">
    <vt:lpwstr>2052-12.1.0.19302</vt:lpwstr>
  </property>
</Properties>
</file>