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handoutMasterIdLst>
    <p:handoutMasterId r:id="rId4"/>
  </p:handoutMasterIdLst>
  <p:sldIdLst>
    <p:sldId id="256" r:id="rId3"/>
  </p:sldIdLst>
  <p:sldSz cx="12192000" cy="6858000"/>
  <p:notesSz cx="6858000" cy="9144000"/>
  <p:custDataLst>
    <p:tags r:id="rId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>
        <p:scale>
          <a:sx n="150" d="100"/>
          <a:sy n="150" d="100"/>
        </p:scale>
        <p:origin x="-48" y="972"/>
      </p:cViewPr>
      <p:guideLst>
        <p:guide orient="horz" pos="2160"/>
        <p:guide pos="382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2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6C6D6F-68C3-474A-B43B-5F1F0E6F025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4EA672-6246-4D36-B35A-726765B0C5E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64600-2A78-4616-979C-3FD94E587BA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CF532-8B6A-4203-B4ED-AD93D68F24B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64600-2A78-4616-979C-3FD94E587BA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CF532-8B6A-4203-B4ED-AD93D68F24B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64600-2A78-4616-979C-3FD94E587BA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CF532-8B6A-4203-B4ED-AD93D68F24B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64600-2A78-4616-979C-3FD94E587BA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CF532-8B6A-4203-B4ED-AD93D68F24B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64600-2A78-4616-979C-3FD94E587BA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CF532-8B6A-4203-B4ED-AD93D68F24B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64600-2A78-4616-979C-3FD94E587BA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CF532-8B6A-4203-B4ED-AD93D68F24B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64600-2A78-4616-979C-3FD94E587BA7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CF532-8B6A-4203-B4ED-AD93D68F24B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64600-2A78-4616-979C-3FD94E587BA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CF532-8B6A-4203-B4ED-AD93D68F24B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64600-2A78-4616-979C-3FD94E587BA7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CF532-8B6A-4203-B4ED-AD93D68F24B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64600-2A78-4616-979C-3FD94E587BA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CF532-8B6A-4203-B4ED-AD93D68F24B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64600-2A78-4616-979C-3FD94E587BA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CF532-8B6A-4203-B4ED-AD93D68F24B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64600-2A78-4616-979C-3FD94E587BA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8CF532-8B6A-4203-B4ED-AD93D68F24B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tags" Target="../tags/tag1.xml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5" name="矩形 4"/>
          <p:cNvSpPr/>
          <p:nvPr/>
        </p:nvSpPr>
        <p:spPr>
          <a:xfrm>
            <a:off x="0" y="0"/>
            <a:ext cx="12192000" cy="904875"/>
          </a:xfrm>
          <a:prstGeom prst="rect">
            <a:avLst/>
          </a:prstGeom>
          <a:solidFill>
            <a:srgbClr val="C0000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0" y="904874"/>
            <a:ext cx="4057649" cy="5953125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4057015" y="919480"/>
            <a:ext cx="5891530" cy="5939155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219075" y="0"/>
            <a:ext cx="11690985" cy="90424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 rtl="0" eaLnBrk="0">
              <a:lnSpc>
                <a:spcPct val="111000"/>
              </a:lnSpc>
              <a:buClrTx/>
              <a:buSzTx/>
              <a:buFontTx/>
            </a:pPr>
            <a:r>
              <a:rPr lang="zh-CN" sz="2400" spc="100" dirty="0">
                <a:ln w="9525" cap="flat" cmpd="sng">
                  <a:solidFill>
                    <a:srgbClr val="000000">
                      <a:alpha val="100000"/>
                    </a:srgbClr>
                  </a:solidFill>
                  <a:prstDash val="solid"/>
                  <a:miter lim="0"/>
                </a:ln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微软雅黑" panose="020B0503020204020204" pitchFamily="34" charset="-122"/>
                <a:sym typeface="+mn-ea"/>
              </a:rPr>
              <a:t>遂宁市河东开发建设投资有限公司申报的</a:t>
            </a:r>
            <a:endParaRPr lang="zh-CN" sz="2400" spc="100" dirty="0">
              <a:ln w="9525" cap="flat" cmpd="sng">
                <a:solidFill>
                  <a:srgbClr val="000000">
                    <a:alpha val="100000"/>
                  </a:srgbClr>
                </a:solidFill>
                <a:prstDash val="solid"/>
                <a:miter lim="0"/>
              </a:ln>
              <a:solidFill>
                <a:srgbClr val="000000">
                  <a:alpha val="100000"/>
                </a:srgbClr>
              </a:solidFill>
              <a:latin typeface="黑体" panose="02010609060101010101" charset="-122"/>
              <a:ea typeface="黑体" panose="02010609060101010101" charset="-122"/>
              <a:cs typeface="微软雅黑" panose="020B0503020204020204" pitchFamily="34" charset="-122"/>
              <a:sym typeface="+mn-ea"/>
            </a:endParaRPr>
          </a:p>
          <a:p>
            <a:pPr algn="ctr" rtl="0" eaLnBrk="0">
              <a:lnSpc>
                <a:spcPct val="111000"/>
              </a:lnSpc>
            </a:pPr>
            <a:r>
              <a:rPr lang="zh-CN" sz="2400" spc="100" dirty="0">
                <a:ln w="9525" cap="flat" cmpd="sng">
                  <a:solidFill>
                    <a:srgbClr val="000000">
                      <a:alpha val="100000"/>
                    </a:srgbClr>
                  </a:solidFill>
                  <a:prstDash val="solid"/>
                  <a:miter lim="0"/>
                </a:ln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微软雅黑" panose="020B0503020204020204" pitchFamily="34" charset="-122"/>
                <a:sym typeface="+mn-ea"/>
              </a:rPr>
              <a:t>遂宁市河东新区仁里片区排水防涝项目</a:t>
            </a:r>
            <a:r>
              <a:rPr lang="zh-CN" sz="2400" spc="100" dirty="0">
                <a:ln w="9525" cap="flat" cmpd="sng">
                  <a:solidFill>
                    <a:srgbClr val="000000">
                      <a:alpha val="100000"/>
                    </a:srgbClr>
                  </a:solidFill>
                  <a:prstDash val="solid"/>
                  <a:miter lim="0"/>
                </a:ln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微软雅黑" panose="020B0503020204020204" pitchFamily="34" charset="-122"/>
                <a:sym typeface="+mn-ea"/>
              </a:rPr>
              <a:t>设计方案批前公示</a:t>
            </a:r>
            <a:endParaRPr lang="zh-CN" sz="2400" spc="100" dirty="0">
              <a:ln w="9525" cap="flat" cmpd="sng">
                <a:solidFill>
                  <a:srgbClr val="000000">
                    <a:alpha val="100000"/>
                  </a:srgbClr>
                </a:solidFill>
                <a:prstDash val="solid"/>
                <a:miter lim="0"/>
              </a:ln>
              <a:solidFill>
                <a:srgbClr val="000000">
                  <a:alpha val="100000"/>
                </a:srgbClr>
              </a:solidFill>
              <a:latin typeface="黑体" panose="02010609060101010101" charset="-122"/>
              <a:ea typeface="黑体" panose="02010609060101010101" charset="-122"/>
              <a:cs typeface="微软雅黑" panose="020B0503020204020204" pitchFamily="34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4605" y="918845"/>
            <a:ext cx="4007485" cy="446087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altLang="zh-CN" sz="1000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lang="zh-CN" altLang="en-US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公示说明</a:t>
            </a:r>
            <a:endParaRPr lang="zh-CN" altLang="en-US" dirty="0" smtClean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algn="ctr"/>
            <a:endParaRPr lang="en-US" altLang="zh-CN" sz="1400" dirty="0" smtClean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algn="l" rtl="0" eaLnBrk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000" b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+mn-ea"/>
              </a:rPr>
              <a:t>            </a:t>
            </a:r>
            <a:r>
              <a:rPr sz="1250" spc="100" dirty="0">
                <a:solidFill>
                  <a:srgbClr val="000000">
                    <a:alpha val="100000"/>
                  </a:srgbClr>
                </a:solidFill>
                <a:latin typeface="+mn-ea"/>
                <a:cs typeface="+mn-ea"/>
                <a:sym typeface="+mn-ea"/>
              </a:rPr>
              <a:t>遂宁</a:t>
            </a:r>
            <a:r>
              <a:rPr lang="zh-CN" sz="1250" spc="100" dirty="0">
                <a:solidFill>
                  <a:srgbClr val="000000">
                    <a:alpha val="100000"/>
                  </a:srgbClr>
                </a:solidFill>
                <a:latin typeface="+mn-ea"/>
                <a:cs typeface="+mn-ea"/>
                <a:sym typeface="+mn-ea"/>
              </a:rPr>
              <a:t>市河东开发建设投资</a:t>
            </a:r>
            <a:r>
              <a:rPr sz="1250" spc="100" dirty="0">
                <a:solidFill>
                  <a:srgbClr val="000000">
                    <a:alpha val="100000"/>
                  </a:srgbClr>
                </a:solidFill>
                <a:latin typeface="+mn-ea"/>
                <a:cs typeface="+mn-ea"/>
                <a:sym typeface="+mn-ea"/>
              </a:rPr>
              <a:t>有限公司申报的</a:t>
            </a:r>
            <a:r>
              <a:rPr lang="zh-CN" sz="1250" spc="100" dirty="0">
                <a:solidFill>
                  <a:srgbClr val="000000">
                    <a:alpha val="100000"/>
                  </a:srgbClr>
                </a:solidFill>
                <a:latin typeface="+mn-ea"/>
                <a:cs typeface="+mn-ea"/>
                <a:sym typeface="+mn-ea"/>
              </a:rPr>
              <a:t>遂宁市河东新区仁里片区排水防涝</a:t>
            </a:r>
            <a:r>
              <a:rPr sz="1250" spc="100" dirty="0">
                <a:solidFill>
                  <a:srgbClr val="000000">
                    <a:alpha val="100000"/>
                  </a:srgbClr>
                </a:solidFill>
                <a:latin typeface="+mn-ea"/>
                <a:cs typeface="+mn-ea"/>
                <a:sym typeface="+mn-ea"/>
              </a:rPr>
              <a:t>项目设计方案，</a:t>
            </a:r>
            <a:r>
              <a:rPr sz="1250" spc="100" dirty="0">
                <a:solidFill>
                  <a:srgbClr val="000000">
                    <a:alpha val="100000"/>
                  </a:srgbClr>
                </a:solidFill>
                <a:latin typeface="+mn-ea"/>
                <a:cs typeface="+mn-ea"/>
              </a:rPr>
              <a:t>项目位于</a:t>
            </a:r>
            <a:r>
              <a:rPr lang="zh-CN" sz="1250" spc="100" dirty="0">
                <a:solidFill>
                  <a:srgbClr val="000000">
                    <a:alpha val="100000"/>
                  </a:srgbClr>
                </a:solidFill>
                <a:latin typeface="+mn-ea"/>
                <a:cs typeface="+mn-ea"/>
              </a:rPr>
              <a:t>仁里片区</a:t>
            </a:r>
            <a:r>
              <a:rPr lang="zh-CN" altLang="en-US" sz="1250" spc="100" dirty="0">
                <a:solidFill>
                  <a:srgbClr val="000000">
                    <a:alpha val="100000"/>
                  </a:srgbClr>
                </a:solidFill>
                <a:latin typeface="+mn-ea"/>
                <a:cs typeface="+mn-ea"/>
              </a:rPr>
              <a:t>，</a:t>
            </a:r>
            <a:r>
              <a:rPr sz="1250" spc="100" dirty="0">
                <a:solidFill>
                  <a:srgbClr val="000000">
                    <a:alpha val="100000"/>
                  </a:srgbClr>
                </a:solidFill>
                <a:latin typeface="+mn-ea"/>
                <a:cs typeface="+mn-ea"/>
                <a:sym typeface="+mn-ea"/>
              </a:rPr>
              <a:t>设计方案于2024年12月4日经遂宁市国</a:t>
            </a:r>
            <a:r>
              <a:rPr sz="1250" spc="100" dirty="0">
                <a:solidFill>
                  <a:srgbClr val="000000">
                    <a:alpha val="100000"/>
                  </a:srgbClr>
                </a:solidFill>
                <a:latin typeface="+mn-ea"/>
                <a:cs typeface="+mn-ea"/>
                <a:sym typeface="+mn-ea"/>
              </a:rPr>
              <a:t>土空间规划委员会第三十七次常务会审议通过。我局拟办理其审批手续，现提前将总平图予以公示，征求相关意见。</a:t>
            </a:r>
            <a:endParaRPr lang="zh-CN" altLang="en-US" sz="1250" dirty="0" smtClean="0">
              <a:latin typeface="+mn-ea"/>
              <a:cs typeface="+mn-ea"/>
            </a:endParaRPr>
          </a:p>
          <a:p>
            <a:pPr>
              <a:lnSpc>
                <a:spcPct val="12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250" dirty="0" smtClean="0">
                <a:latin typeface="+mn-ea"/>
                <a:cs typeface="+mn-ea"/>
              </a:rPr>
              <a:t>    </a:t>
            </a:r>
            <a:r>
              <a:rPr lang="zh-CN" altLang="en-US" sz="1250" dirty="0" smtClean="0">
                <a:latin typeface="+mn-ea"/>
                <a:cs typeface="+mn-ea"/>
              </a:rPr>
              <a:t>公示时间：</a:t>
            </a:r>
            <a:r>
              <a:rPr lang="zh-CN" altLang="en-US" sz="1250" dirty="0" smtClean="0">
                <a:solidFill>
                  <a:schemeClr val="tx1"/>
                </a:solidFill>
                <a:latin typeface="+mn-ea"/>
                <a:cs typeface="+mn-ea"/>
                <a:sym typeface="+mn-ea"/>
              </a:rPr>
              <a:t>202</a:t>
            </a:r>
            <a:r>
              <a:rPr lang="en-US" altLang="zh-CN" sz="1250" dirty="0" smtClean="0">
                <a:solidFill>
                  <a:schemeClr val="tx1"/>
                </a:solidFill>
                <a:latin typeface="+mn-ea"/>
                <a:cs typeface="+mn-ea"/>
                <a:sym typeface="+mn-ea"/>
              </a:rPr>
              <a:t>5</a:t>
            </a:r>
            <a:r>
              <a:rPr lang="zh-CN" altLang="en-US" sz="1250" dirty="0" smtClean="0">
                <a:solidFill>
                  <a:schemeClr val="tx1"/>
                </a:solidFill>
                <a:latin typeface="+mn-ea"/>
                <a:cs typeface="+mn-ea"/>
                <a:sym typeface="+mn-ea"/>
              </a:rPr>
              <a:t>年</a:t>
            </a:r>
            <a:r>
              <a:rPr lang="en-US" sz="1250" dirty="0" smtClean="0">
                <a:solidFill>
                  <a:schemeClr val="tx1"/>
                </a:solidFill>
                <a:latin typeface="+mn-ea"/>
                <a:cs typeface="+mn-ea"/>
              </a:rPr>
              <a:t>1</a:t>
            </a:r>
            <a:r>
              <a:rPr lang="zh-CN" altLang="en-US" sz="1250" dirty="0" smtClean="0">
                <a:solidFill>
                  <a:schemeClr val="tx1"/>
                </a:solidFill>
                <a:latin typeface="+mn-ea"/>
                <a:cs typeface="+mn-ea"/>
              </a:rPr>
              <a:t>月</a:t>
            </a:r>
            <a:r>
              <a:rPr lang="en-US" altLang="zh-CN" sz="1250" dirty="0" smtClean="0">
                <a:solidFill>
                  <a:schemeClr val="tx1"/>
                </a:solidFill>
                <a:latin typeface="+mn-ea"/>
                <a:cs typeface="+mn-ea"/>
              </a:rPr>
              <a:t>8</a:t>
            </a:r>
            <a:r>
              <a:rPr lang="zh-CN" altLang="en-US" sz="1250" dirty="0" smtClean="0">
                <a:solidFill>
                  <a:schemeClr val="tx1"/>
                </a:solidFill>
                <a:latin typeface="+mn-ea"/>
                <a:cs typeface="+mn-ea"/>
              </a:rPr>
              <a:t>日至</a:t>
            </a:r>
            <a:r>
              <a:rPr lang="zh-CN" altLang="en-US" sz="1250" dirty="0" smtClean="0">
                <a:solidFill>
                  <a:schemeClr val="tx1"/>
                </a:solidFill>
                <a:latin typeface="+mn-ea"/>
                <a:cs typeface="+mn-ea"/>
                <a:sym typeface="+mn-ea"/>
              </a:rPr>
              <a:t>202</a:t>
            </a:r>
            <a:r>
              <a:rPr lang="en-US" altLang="zh-CN" sz="1250" dirty="0" smtClean="0">
                <a:solidFill>
                  <a:schemeClr val="tx1"/>
                </a:solidFill>
                <a:latin typeface="+mn-ea"/>
                <a:cs typeface="+mn-ea"/>
                <a:sym typeface="+mn-ea"/>
              </a:rPr>
              <a:t>5</a:t>
            </a:r>
            <a:r>
              <a:rPr lang="zh-CN" altLang="en-US" sz="1250" dirty="0" smtClean="0">
                <a:solidFill>
                  <a:schemeClr val="tx1"/>
                </a:solidFill>
                <a:latin typeface="+mn-ea"/>
                <a:cs typeface="+mn-ea"/>
                <a:sym typeface="+mn-ea"/>
              </a:rPr>
              <a:t>年1月</a:t>
            </a:r>
            <a:r>
              <a:rPr lang="en-US" altLang="zh-CN" sz="1250" dirty="0" smtClean="0">
                <a:solidFill>
                  <a:schemeClr val="tx1"/>
                </a:solidFill>
                <a:latin typeface="+mn-ea"/>
                <a:cs typeface="+mn-ea"/>
                <a:sym typeface="+mn-ea"/>
              </a:rPr>
              <a:t>16</a:t>
            </a:r>
            <a:r>
              <a:rPr lang="zh-CN" altLang="en-US" sz="1250" dirty="0" smtClean="0">
                <a:solidFill>
                  <a:schemeClr val="tx1"/>
                </a:solidFill>
                <a:latin typeface="+mn-ea"/>
                <a:cs typeface="+mn-ea"/>
                <a:sym typeface="+mn-ea"/>
              </a:rPr>
              <a:t>日</a:t>
            </a:r>
            <a:endParaRPr lang="zh-CN" altLang="en-US" sz="1250" dirty="0" smtClean="0">
              <a:latin typeface="+mn-ea"/>
              <a:cs typeface="+mn-ea"/>
            </a:endParaRPr>
          </a:p>
          <a:p>
            <a:pPr>
              <a:lnSpc>
                <a:spcPct val="12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250" dirty="0" smtClean="0">
                <a:latin typeface="+mn-ea"/>
                <a:cs typeface="+mn-ea"/>
              </a:rPr>
              <a:t>    </a:t>
            </a:r>
            <a:r>
              <a:rPr lang="zh-CN" altLang="en-US" sz="1250" dirty="0" smtClean="0">
                <a:latin typeface="+mn-ea"/>
                <a:cs typeface="+mn-ea"/>
              </a:rPr>
              <a:t>公示及反映方式：有关单位或个人对该项目审批有任何意见或建议等，可在公示期间通过以下方式向遂宁市自然资源和规划局反映。</a:t>
            </a:r>
            <a:endParaRPr sz="1250" spc="80" dirty="0">
              <a:solidFill>
                <a:srgbClr val="000000">
                  <a:alpha val="100000"/>
                </a:srgbClr>
              </a:solidFill>
              <a:latin typeface="+mn-ea"/>
              <a:cs typeface="+mn-ea"/>
            </a:endParaRPr>
          </a:p>
          <a:p>
            <a:pPr marL="26035" algn="l" rtl="0" eaLnBrk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250" dirty="0" smtClean="0">
                <a:latin typeface="+mn-ea"/>
                <a:cs typeface="+mn-ea"/>
                <a:sym typeface="+mn-ea"/>
              </a:rPr>
              <a:t>  </a:t>
            </a:r>
            <a:r>
              <a:rPr lang="zh-CN" altLang="en-US" sz="1250" dirty="0" smtClean="0">
                <a:latin typeface="+mn-ea"/>
                <a:cs typeface="+mn-ea"/>
                <a:sym typeface="+mn-ea"/>
              </a:rPr>
              <a:t>1</a:t>
            </a:r>
            <a:r>
              <a:rPr lang="en-US" altLang="zh-CN" sz="1250" dirty="0" smtClean="0">
                <a:latin typeface="+mn-ea"/>
                <a:cs typeface="+mn-ea"/>
                <a:sym typeface="+mn-ea"/>
              </a:rPr>
              <a:t>.</a:t>
            </a:r>
            <a:r>
              <a:rPr lang="zh-CN" altLang="en-US" sz="1250" dirty="0" smtClean="0">
                <a:latin typeface="+mn-ea"/>
                <a:cs typeface="+mn-ea"/>
                <a:sym typeface="+mn-ea"/>
              </a:rPr>
              <a:t>网上留言：</a:t>
            </a:r>
            <a:r>
              <a:rPr lang="zh-CN" altLang="en-US" sz="1250" dirty="0" smtClean="0">
                <a:latin typeface="+mn-ea"/>
                <a:cs typeface="+mn-ea"/>
              </a:rPr>
              <a:t>https://szrzyghj.suining.gov.cn/</a:t>
            </a:r>
            <a:endParaRPr lang="zh-CN" altLang="en-US" sz="1250" dirty="0" smtClean="0">
              <a:latin typeface="+mn-ea"/>
              <a:cs typeface="+mn-ea"/>
            </a:endParaRPr>
          </a:p>
          <a:p>
            <a:pPr marL="26035" algn="l" rtl="0" eaLnBrk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250" dirty="0" smtClean="0">
                <a:latin typeface="+mn-ea"/>
                <a:cs typeface="+mn-ea"/>
                <a:sym typeface="+mn-ea"/>
              </a:rPr>
              <a:t>  </a:t>
            </a:r>
            <a:r>
              <a:rPr lang="zh-CN" altLang="en-US" sz="1250" dirty="0" smtClean="0">
                <a:latin typeface="+mn-ea"/>
                <a:cs typeface="+mn-ea"/>
                <a:sym typeface="+mn-ea"/>
              </a:rPr>
              <a:t>2</a:t>
            </a:r>
            <a:r>
              <a:rPr lang="en-US" altLang="zh-CN" sz="1250" dirty="0" smtClean="0">
                <a:latin typeface="+mn-ea"/>
                <a:cs typeface="+mn-ea"/>
                <a:sym typeface="+mn-ea"/>
              </a:rPr>
              <a:t>.</a:t>
            </a:r>
            <a:r>
              <a:rPr lang="zh-CN" altLang="en-US" sz="1250" dirty="0" smtClean="0">
                <a:latin typeface="+mn-ea"/>
                <a:cs typeface="+mn-ea"/>
                <a:sym typeface="+mn-ea"/>
              </a:rPr>
              <a:t>电子邮箱：1</a:t>
            </a:r>
            <a:r>
              <a:rPr lang="en-US" altLang="zh-CN" sz="1250" dirty="0" smtClean="0">
                <a:latin typeface="+mn-ea"/>
                <a:cs typeface="+mn-ea"/>
                <a:sym typeface="+mn-ea"/>
              </a:rPr>
              <a:t>02168780</a:t>
            </a:r>
            <a:r>
              <a:rPr lang="zh-CN" altLang="en-US" sz="1250" dirty="0" smtClean="0">
                <a:latin typeface="+mn-ea"/>
                <a:cs typeface="+mn-ea"/>
                <a:sym typeface="+mn-ea"/>
              </a:rPr>
              <a:t>@qq.com</a:t>
            </a:r>
            <a:endParaRPr lang="zh-CN" altLang="en-US" sz="1250" dirty="0" smtClean="0">
              <a:latin typeface="+mn-ea"/>
              <a:cs typeface="+mn-ea"/>
              <a:sym typeface="+mn-ea"/>
            </a:endParaRPr>
          </a:p>
          <a:p>
            <a:pPr marL="26035" algn="l" rtl="0" eaLnBrk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250" dirty="0" smtClean="0">
                <a:latin typeface="+mn-ea"/>
                <a:cs typeface="+mn-ea"/>
                <a:sym typeface="+mn-ea"/>
              </a:rPr>
              <a:t>  </a:t>
            </a:r>
            <a:r>
              <a:rPr lang="zh-CN" altLang="en-US" sz="1250" dirty="0" smtClean="0">
                <a:latin typeface="+mn-ea"/>
                <a:cs typeface="+mn-ea"/>
                <a:sym typeface="+mn-ea"/>
              </a:rPr>
              <a:t>3</a:t>
            </a:r>
            <a:r>
              <a:rPr lang="en-US" altLang="zh-CN" sz="1250" dirty="0" smtClean="0">
                <a:latin typeface="+mn-ea"/>
                <a:cs typeface="+mn-ea"/>
                <a:sym typeface="+mn-ea"/>
              </a:rPr>
              <a:t>.</a:t>
            </a:r>
            <a:r>
              <a:rPr lang="zh-CN" altLang="en-US" sz="1250" dirty="0" smtClean="0">
                <a:latin typeface="+mn-ea"/>
                <a:cs typeface="+mn-ea"/>
                <a:sym typeface="+mn-ea"/>
              </a:rPr>
              <a:t>信件寄往“</a:t>
            </a:r>
            <a:r>
              <a:rPr lang="zh-CN" altLang="en-US" sz="1250" dirty="0" smtClean="0">
                <a:latin typeface="+mn-ea"/>
                <a:cs typeface="+mn-ea"/>
                <a:sym typeface="+mn-ea"/>
              </a:rPr>
              <a:t>遂宁市自然资源和规划局建设工程规划管理科</a:t>
            </a:r>
            <a:r>
              <a:rPr lang="zh-CN" altLang="en-US" sz="1250" dirty="0" smtClean="0">
                <a:latin typeface="+mn-ea"/>
                <a:cs typeface="+mn-ea"/>
                <a:sym typeface="+mn-ea"/>
              </a:rPr>
              <a:t>”（请在信封封面注明“规划公示”</a:t>
            </a:r>
            <a:r>
              <a:rPr lang="zh-CN" altLang="en-US" sz="1250" dirty="0" smtClean="0">
                <a:latin typeface="+mn-ea"/>
                <a:cs typeface="+mn-ea"/>
                <a:sym typeface="+mn-ea"/>
              </a:rPr>
              <a:t>字样</a:t>
            </a:r>
            <a:r>
              <a:rPr lang="zh-CN" altLang="en-US" sz="1250" dirty="0" smtClean="0">
                <a:latin typeface="+mn-ea"/>
                <a:cs typeface="+mn-ea"/>
                <a:sym typeface="+mn-ea"/>
              </a:rPr>
              <a:t>），邮编：629000</a:t>
            </a:r>
            <a:endParaRPr lang="zh-CN" altLang="en-US" sz="1250" dirty="0" smtClean="0">
              <a:latin typeface="+mn-ea"/>
              <a:cs typeface="+mn-ea"/>
              <a:sym typeface="+mn-ea"/>
            </a:endParaRPr>
          </a:p>
          <a:p>
            <a:pPr marL="26035" algn="l" rtl="0" eaLnBrk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</a:pPr>
            <a:endParaRPr lang="en-US" altLang="zh-CN" sz="1250" spc="90" dirty="0">
              <a:solidFill>
                <a:srgbClr val="000000">
                  <a:alpha val="100000"/>
                </a:srgbClr>
              </a:solidFill>
              <a:latin typeface="+mn-ea"/>
              <a:cs typeface="+mn-ea"/>
              <a:sym typeface="+mn-ea"/>
            </a:endParaRPr>
          </a:p>
          <a:p>
            <a:pPr marL="26035" algn="l" rtl="0" eaLnBrk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</a:pPr>
            <a:endParaRPr lang="en-US" altLang="zh-CN" sz="1250" spc="90" dirty="0">
              <a:solidFill>
                <a:srgbClr val="000000">
                  <a:alpha val="100000"/>
                </a:srgbClr>
              </a:solidFill>
              <a:latin typeface="+mn-ea"/>
              <a:cs typeface="+mn-ea"/>
              <a:sym typeface="+mn-ea"/>
            </a:endParaRPr>
          </a:p>
          <a:p>
            <a:pPr marL="26035" algn="r" rtl="0" eaLnBrk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1250" dirty="0" smtClean="0">
                <a:latin typeface="+mn-ea"/>
                <a:cs typeface="+mn-ea"/>
                <a:sym typeface="+mn-ea"/>
              </a:rPr>
              <a:t>遂宁市自然资源和规划局</a:t>
            </a:r>
            <a:endParaRPr lang="zh-CN" altLang="en-US" sz="1250" dirty="0" smtClean="0">
              <a:latin typeface="+mn-ea"/>
              <a:cs typeface="+mn-ea"/>
              <a:sym typeface="+mn-ea"/>
            </a:endParaRPr>
          </a:p>
          <a:p>
            <a:pPr marL="26035" algn="r" rtl="0" eaLnBrk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1250" dirty="0" smtClean="0">
                <a:latin typeface="+mn-ea"/>
                <a:cs typeface="+mn-ea"/>
                <a:sym typeface="+mn-ea"/>
              </a:rPr>
              <a:t>202</a:t>
            </a:r>
            <a:r>
              <a:rPr lang="en-US" altLang="zh-CN" sz="1250" dirty="0" smtClean="0">
                <a:latin typeface="+mn-ea"/>
                <a:cs typeface="+mn-ea"/>
                <a:sym typeface="+mn-ea"/>
              </a:rPr>
              <a:t>5</a:t>
            </a:r>
            <a:r>
              <a:rPr lang="zh-CN" altLang="en-US" sz="1250" dirty="0" smtClean="0">
                <a:latin typeface="+mn-ea"/>
                <a:cs typeface="+mn-ea"/>
                <a:sym typeface="+mn-ea"/>
              </a:rPr>
              <a:t>年</a:t>
            </a:r>
            <a:r>
              <a:rPr lang="en-US" altLang="zh-CN" sz="1250" dirty="0" smtClean="0">
                <a:latin typeface="+mn-ea"/>
                <a:cs typeface="+mn-ea"/>
                <a:sym typeface="+mn-ea"/>
              </a:rPr>
              <a:t>1</a:t>
            </a:r>
            <a:r>
              <a:rPr lang="zh-CN" altLang="en-US" sz="1250" dirty="0" smtClean="0">
                <a:latin typeface="+mn-ea"/>
                <a:cs typeface="+mn-ea"/>
                <a:sym typeface="+mn-ea"/>
              </a:rPr>
              <a:t>月</a:t>
            </a:r>
            <a:r>
              <a:rPr lang="en-US" altLang="zh-CN" sz="1250" dirty="0" smtClean="0">
                <a:latin typeface="+mn-ea"/>
                <a:cs typeface="+mn-ea"/>
                <a:sym typeface="+mn-ea"/>
              </a:rPr>
              <a:t>8</a:t>
            </a:r>
            <a:r>
              <a:rPr lang="zh-CN" altLang="en-US" sz="1250" dirty="0" smtClean="0">
                <a:latin typeface="+mn-ea"/>
                <a:cs typeface="+mn-ea"/>
                <a:sym typeface="+mn-ea"/>
              </a:rPr>
              <a:t>日</a:t>
            </a:r>
            <a:endParaRPr lang="zh-CN" altLang="en-US" sz="1250" spc="90" dirty="0">
              <a:solidFill>
                <a:srgbClr val="000000">
                  <a:alpha val="100000"/>
                </a:srgbClr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10339705" y="1100455"/>
            <a:ext cx="184785" cy="2152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CN" altLang="en-US" sz="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2957810" y="659130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1"/>
          <a:srcRect l="12848" r="10061"/>
          <a:stretch>
            <a:fillRect/>
          </a:stretch>
        </p:blipFill>
        <p:spPr>
          <a:xfrm>
            <a:off x="4942205" y="997585"/>
            <a:ext cx="4117340" cy="3688715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9405" y="4795520"/>
            <a:ext cx="2858135" cy="1898650"/>
          </a:xfrm>
          <a:prstGeom prst="rect">
            <a:avLst/>
          </a:prstGeom>
        </p:spPr>
      </p:pic>
      <p:pic>
        <p:nvPicPr>
          <p:cNvPr id="16" name="图片 15"/>
          <p:cNvPicPr>
            <a:picLocks noChangeAspect="1"/>
          </p:cNvPicPr>
          <p:nvPr/>
        </p:nvPicPr>
        <p:blipFill>
          <a:blip r:embed="rId3"/>
          <a:srcRect t="2509"/>
          <a:stretch>
            <a:fillRect/>
          </a:stretch>
        </p:blipFill>
        <p:spPr>
          <a:xfrm>
            <a:off x="7096125" y="4795520"/>
            <a:ext cx="2793365" cy="1907540"/>
          </a:xfrm>
          <a:prstGeom prst="rect">
            <a:avLst/>
          </a:prstGeom>
        </p:spPr>
      </p:pic>
      <p:graphicFrame>
        <p:nvGraphicFramePr>
          <p:cNvPr id="17" name="表格 16"/>
          <p:cNvGraphicFramePr/>
          <p:nvPr>
            <p:custDataLst>
              <p:tags r:id="rId4"/>
            </p:custDataLst>
          </p:nvPr>
        </p:nvGraphicFramePr>
        <p:xfrm>
          <a:off x="10032365" y="1511935"/>
          <a:ext cx="2091690" cy="4291330"/>
        </p:xfrm>
        <a:graphic>
          <a:graphicData uri="http://schemas.openxmlformats.org/drawingml/2006/table">
            <a:tbl>
              <a:tblPr/>
              <a:tblGrid>
                <a:gridCol w="280035"/>
                <a:gridCol w="448310"/>
                <a:gridCol w="490855"/>
                <a:gridCol w="283845"/>
                <a:gridCol w="303530"/>
                <a:gridCol w="285115"/>
              </a:tblGrid>
              <a:tr h="1118235">
                <a:tc gridSpan="6"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主要经济技术指标表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617855"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序号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名称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规格型号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单位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数量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备注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5795">
                <a:tc>
                  <a:txBody>
                    <a:bodyPr/>
                    <a:p>
                      <a:pPr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endParaRPr lang="en-US" altLang="zh-CN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新建雨水管网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DN400-DN2400</a:t>
                      </a:r>
                      <a:endParaRPr lang="en-US" altLang="zh-CN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</a:t>
                      </a:r>
                      <a:endParaRPr lang="en-US" altLang="zh-CN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3200</a:t>
                      </a:r>
                      <a:endParaRPr lang="en-US" altLang="zh-CN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endParaRPr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5795">
                <a:tc>
                  <a:txBody>
                    <a:bodyPr/>
                    <a:p>
                      <a:pPr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</a:t>
                      </a:r>
                      <a:endParaRPr lang="en-US" altLang="zh-CN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新建污水管网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DN400-DN600</a:t>
                      </a:r>
                      <a:endParaRPr lang="en-US" altLang="zh-CN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</a:t>
                      </a:r>
                      <a:endParaRPr lang="en-US" altLang="zh-CN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1290</a:t>
                      </a:r>
                      <a:endParaRPr lang="en-US" altLang="zh-CN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endParaRPr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5795">
                <a:tc>
                  <a:txBody>
                    <a:bodyPr/>
                    <a:p>
                      <a:pPr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</a:t>
                      </a:r>
                      <a:endParaRPr lang="en-US" altLang="zh-CN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新建排洪通道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宽</a:t>
                      </a:r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2m*</a:t>
                      </a:r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深</a:t>
                      </a:r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1.2m</a:t>
                      </a:r>
                      <a:endParaRPr lang="en-US" altLang="zh-CN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</a:t>
                      </a:r>
                      <a:endParaRPr lang="en-US" altLang="zh-CN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5400</a:t>
                      </a:r>
                      <a:endParaRPr lang="en-US" altLang="zh-CN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endParaRPr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17855">
                <a:tc>
                  <a:txBody>
                    <a:bodyPr/>
                    <a:p>
                      <a:pPr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</a:t>
                      </a:r>
                      <a:endParaRPr lang="en-US" altLang="zh-CN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提升泵站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20m³/s</a:t>
                      </a:r>
                      <a:endParaRPr lang="en-US" altLang="zh-CN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座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endParaRPr lang="en-US" altLang="zh-CN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endParaRPr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TABLE_ENDDRAG_ORIGIN_RECT" val="164*337"/>
  <p:tag name="TABLE_ENDDRAG_RECT" val="787*119*164*337"/>
</p:tagLst>
</file>

<file path=ppt/tags/tag2.xml><?xml version="1.0" encoding="utf-8"?>
<p:tagLst xmlns:p="http://schemas.openxmlformats.org/presentationml/2006/main">
  <p:tag name="COMMONDATA" val="eyJoZGlkIjoiZmUzYmQ4NDk0MTliMWM5YzBkYTE2Y2NlYzNiNzlhM2UifQ=="/>
  <p:tag name="commondata" val="eyJoZGlkIjoiNWVjMTQ3OTNjODQyY2I3ZjFmZjc4MjI5NzRhMzI0ZjEifQ=="/>
  <p:tag name="resource_record_key" val="{&quot;29&quot;:[20750900]}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564</Words>
  <Application>WPS 演示</Application>
  <PresentationFormat>自定义</PresentationFormat>
  <Paragraphs>80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黑体</vt:lpstr>
      <vt:lpstr>微软雅黑</vt:lpstr>
      <vt:lpstr>Calibri</vt:lpstr>
      <vt:lpstr>Arial Unicode MS</vt:lpstr>
      <vt:lpstr>Calibri Light</vt:lpstr>
      <vt:lpstr>Office 主题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杨帅</dc:creator>
  <cp:lastModifiedBy>雷心怡</cp:lastModifiedBy>
  <cp:revision>48</cp:revision>
  <dcterms:created xsi:type="dcterms:W3CDTF">2022-08-03T08:16:00Z</dcterms:created>
  <dcterms:modified xsi:type="dcterms:W3CDTF">2025-01-08T08:23:41Z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61FF99EB933E41198E8C9C53E2E4715C_13</vt:lpwstr>
  </property>
  <property fmtid="{D5CDD505-2E9C-101B-9397-08002B2CF9AE}" pid="3" name="KSOProductBuildVer">
    <vt:lpwstr>2052-12.1.0.19302</vt:lpwstr>
  </property>
</Properties>
</file>