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4"/>
  </p:handoutMasterIdLst>
  <p:sldIdLst>
    <p:sldId id="256" r:id="rId3"/>
  </p:sldIdLst>
  <p:sldSz cx="12192000" cy="6858000"/>
  <p:notesSz cx="6858000" cy="9144000"/>
  <p:custDataLst>
    <p:tags r:id="rId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150" d="100"/>
          <a:sy n="150" d="100"/>
        </p:scale>
        <p:origin x="-48" y="972"/>
      </p:cViewPr>
      <p:guideLst>
        <p:guide orient="horz" pos="2160"/>
        <p:guide pos="3820"/>
      </p:guideLst>
    </p:cSldViewPr>
  </p:slideViewPr>
  <p:notesTextViewPr>
    <p:cViewPr>
      <p:scale>
        <a:sx n="1" d="1"/>
        <a:sy n="1" d="1"/>
      </p:scale>
      <p:origin x="0" y="0"/>
    </p:cViewPr>
  </p:notesText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7" Type="http://schemas.openxmlformats.org/officeDocument/2006/relationships/tableStyles" Target="tableStyles.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6C6D6F-68C3-474A-B43B-5F1F0E6F025D}"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4EA672-6246-4D36-B35A-726765B0C5E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64600-2A78-4616-979C-3FD94E587BA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CF532-8B6A-4203-B4ED-AD93D68F24B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2">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a:off x="0" y="0"/>
            <a:ext cx="12192000" cy="904875"/>
          </a:xfrm>
          <a:prstGeom prst="rect">
            <a:avLst/>
          </a:prstGeom>
          <a:solidFill>
            <a:srgbClr val="C0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04874"/>
            <a:ext cx="4057649" cy="595312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19075" y="83820"/>
            <a:ext cx="11690985" cy="904240"/>
          </a:xfrm>
          <a:prstGeom prst="rect">
            <a:avLst/>
          </a:prstGeom>
          <a:noFill/>
        </p:spPr>
        <p:txBody>
          <a:bodyPr wrap="square" rtlCol="0">
            <a:noAutofit/>
          </a:bodyPr>
          <a:lstStyle/>
          <a:p>
            <a:pPr algn="ctr" rtl="0" eaLnBrk="0">
              <a:lnSpc>
                <a:spcPct val="111000"/>
              </a:lnSpc>
            </a:pPr>
            <a:r>
              <a:rPr lang="zh-CN" altLang="en-US" sz="1650" b="1" dirty="0" smtClean="0">
                <a:solidFill>
                  <a:schemeClr val="tx1">
                    <a:lumMod val="95000"/>
                    <a:lumOff val="5000"/>
                  </a:schemeClr>
                </a:solidFill>
                <a:sym typeface="+mn-ea"/>
              </a:rPr>
              <a:t>中国邮政集团有限公司遂宁市分公司申报</a:t>
            </a:r>
            <a:r>
              <a:rPr lang="zh-CN" altLang="en-US" sz="1650" b="1" dirty="0" smtClean="0">
                <a:solidFill>
                  <a:schemeClr val="tx1">
                    <a:lumMod val="95000"/>
                    <a:lumOff val="5000"/>
                  </a:schemeClr>
                </a:solidFill>
                <a:sym typeface="+mn-ea"/>
              </a:rPr>
              <a:t>的</a:t>
            </a:r>
            <a:endParaRPr lang="zh-CN" altLang="en-US" sz="1650" b="1" dirty="0" smtClean="0">
              <a:solidFill>
                <a:schemeClr val="tx1">
                  <a:lumMod val="95000"/>
                  <a:lumOff val="5000"/>
                </a:schemeClr>
              </a:solidFill>
              <a:sym typeface="+mn-ea"/>
            </a:endParaRPr>
          </a:p>
          <a:p>
            <a:pPr algn="ctr" rtl="0" eaLnBrk="0">
              <a:lnSpc>
                <a:spcPct val="111000"/>
              </a:lnSpc>
            </a:pPr>
            <a:r>
              <a:rPr lang="zh-CN" altLang="en-US" sz="1650" b="1" dirty="0" smtClean="0">
                <a:solidFill>
                  <a:schemeClr val="tx1">
                    <a:lumMod val="95000"/>
                    <a:lumOff val="5000"/>
                  </a:schemeClr>
                </a:solidFill>
                <a:sym typeface="+mn-ea"/>
              </a:rPr>
              <a:t>遂宁邮件处理暨仓储配送中心项目建筑设计方案批前公示</a:t>
            </a:r>
            <a:endParaRPr lang="zh-CN" altLang="en-US" sz="1650" b="1" dirty="0">
              <a:solidFill>
                <a:schemeClr val="tx1">
                  <a:lumMod val="95000"/>
                  <a:lumOff val="5000"/>
                </a:schemeClr>
              </a:solidFill>
            </a:endParaRPr>
          </a:p>
        </p:txBody>
      </p:sp>
      <p:sp>
        <p:nvSpPr>
          <p:cNvPr id="10" name="文本框 9"/>
          <p:cNvSpPr txBox="1"/>
          <p:nvPr/>
        </p:nvSpPr>
        <p:spPr>
          <a:xfrm>
            <a:off x="14605" y="918845"/>
            <a:ext cx="4007485" cy="4460875"/>
          </a:xfrm>
          <a:prstGeom prst="rect">
            <a:avLst/>
          </a:prstGeom>
          <a:noFill/>
        </p:spPr>
        <p:txBody>
          <a:bodyPr wrap="square" rtlCol="0">
            <a:noAutofit/>
          </a:bodyPr>
          <a:lstStyle/>
          <a:p>
            <a:pPr algn="ctr"/>
            <a:r>
              <a:rPr lang="en-US" altLang="zh-CN" sz="1000" dirty="0" smtClean="0">
                <a:latin typeface="黑体" panose="02010609060101010101" charset="-122"/>
                <a:ea typeface="黑体" panose="02010609060101010101" charset="-122"/>
                <a:cs typeface="黑体" panose="02010609060101010101" charset="-122"/>
              </a:rPr>
              <a:t> </a:t>
            </a:r>
            <a:r>
              <a:rPr lang="zh-CN" altLang="en-US" dirty="0" smtClean="0">
                <a:latin typeface="黑体" panose="02010609060101010101" charset="-122"/>
                <a:ea typeface="黑体" panose="02010609060101010101" charset="-122"/>
                <a:cs typeface="黑体" panose="02010609060101010101" charset="-122"/>
              </a:rPr>
              <a:t>公示说明</a:t>
            </a:r>
            <a:endParaRPr lang="zh-CN" altLang="en-US" dirty="0" smtClean="0">
              <a:latin typeface="黑体" panose="02010609060101010101" charset="-122"/>
              <a:ea typeface="黑体" panose="02010609060101010101" charset="-122"/>
              <a:cs typeface="黑体" panose="02010609060101010101" charset="-122"/>
            </a:endParaRPr>
          </a:p>
          <a:p>
            <a:pPr algn="ctr"/>
            <a:endParaRPr lang="en-US" altLang="zh-CN" sz="1400" dirty="0" smtClean="0">
              <a:latin typeface="黑体" panose="02010609060101010101" charset="-122"/>
              <a:ea typeface="黑体" panose="02010609060101010101" charset="-122"/>
              <a:cs typeface="黑体" panose="02010609060101010101" charset="-122"/>
            </a:endParaRPr>
          </a:p>
          <a:p>
            <a:pPr algn="l" rtl="0" eaLnBrk="0">
              <a:lnSpc>
                <a:spcPct val="125000"/>
              </a:lnSpc>
              <a:spcBef>
                <a:spcPct val="0"/>
              </a:spcBef>
              <a:spcAft>
                <a:spcPct val="0"/>
              </a:spcAft>
            </a:pPr>
            <a:r>
              <a:rPr lang="en-US" altLang="zh-CN" sz="1000" b="1" dirty="0" smtClean="0">
                <a:solidFill>
                  <a:schemeClr val="tx1">
                    <a:lumMod val="95000"/>
                    <a:lumOff val="5000"/>
                  </a:schemeClr>
                </a:solidFill>
                <a:sym typeface="+mn-ea"/>
              </a:rPr>
              <a:t>          </a:t>
            </a:r>
            <a:r>
              <a:rPr sz="1250" spc="100" dirty="0">
                <a:solidFill>
                  <a:srgbClr val="000000">
                    <a:alpha val="100000"/>
                  </a:srgbClr>
                </a:solidFill>
                <a:latin typeface="+mn-ea"/>
                <a:cs typeface="+mn-ea"/>
                <a:sym typeface="+mn-ea"/>
              </a:rPr>
              <a:t> 中国邮政集团有限公司遂宁市分公司申报的遂宁邮件处理暨仓储配送中心项目建筑设计方案，</a:t>
            </a:r>
            <a:r>
              <a:rPr sz="1250" spc="100" dirty="0">
                <a:solidFill>
                  <a:srgbClr val="000000">
                    <a:alpha val="100000"/>
                  </a:srgbClr>
                </a:solidFill>
                <a:latin typeface="+mn-ea"/>
                <a:cs typeface="+mn-ea"/>
              </a:rPr>
              <a:t>项目位于春晓路南侧，云锦路东侧，</a:t>
            </a:r>
            <a:r>
              <a:rPr sz="1250" spc="100" dirty="0">
                <a:solidFill>
                  <a:srgbClr val="000000">
                    <a:alpha val="100000"/>
                  </a:srgbClr>
                </a:solidFill>
                <a:latin typeface="+mn-ea"/>
                <a:cs typeface="+mn-ea"/>
                <a:sym typeface="+mn-ea"/>
              </a:rPr>
              <a:t>建筑设计方案于2024年5月8日经遂宁市国土空间规划委员会第三十</a:t>
            </a:r>
            <a:r>
              <a:rPr sz="1250" spc="100" dirty="0">
                <a:solidFill>
                  <a:srgbClr val="000000">
                    <a:alpha val="100000"/>
                  </a:srgbClr>
                </a:solidFill>
                <a:latin typeface="+mn-ea"/>
                <a:cs typeface="+mn-ea"/>
              </a:rPr>
              <a:t>四次常务会审议通过。我局拟办理其审批手续，现提前将总平图、效果图予以公示，征求相</a:t>
            </a:r>
            <a:r>
              <a:rPr sz="1250" spc="100" dirty="0">
                <a:solidFill>
                  <a:srgbClr val="000000">
                    <a:alpha val="100000"/>
                  </a:srgbClr>
                </a:solidFill>
                <a:latin typeface="+mn-ea"/>
                <a:cs typeface="+mn-ea"/>
                <a:sym typeface="+mn-ea"/>
              </a:rPr>
              <a:t>关意见。</a:t>
            </a:r>
            <a:endParaRPr lang="zh-CN" altLang="en-US" sz="1250" dirty="0" smtClean="0">
              <a:latin typeface="+mn-ea"/>
              <a:cs typeface="+mn-ea"/>
            </a:endParaRPr>
          </a:p>
          <a:p>
            <a:pPr>
              <a:lnSpc>
                <a:spcPct val="125000"/>
              </a:lnSpc>
              <a:spcBef>
                <a:spcPct val="0"/>
              </a:spcBef>
              <a:spcAft>
                <a:spcPct val="0"/>
              </a:spcAft>
            </a:pPr>
            <a:r>
              <a:rPr lang="en-US" altLang="zh-CN" sz="1250" dirty="0" smtClean="0">
                <a:latin typeface="+mn-ea"/>
                <a:cs typeface="+mn-ea"/>
              </a:rPr>
              <a:t>    </a:t>
            </a:r>
            <a:r>
              <a:rPr lang="zh-CN" altLang="en-US" sz="1250" dirty="0" smtClean="0">
                <a:latin typeface="+mn-ea"/>
                <a:cs typeface="+mn-ea"/>
              </a:rPr>
              <a:t>公示时间：</a:t>
            </a:r>
            <a:r>
              <a:rPr lang="zh-CN" altLang="en-US" sz="1250" dirty="0" smtClean="0">
                <a:solidFill>
                  <a:schemeClr val="tx1"/>
                </a:solidFill>
                <a:latin typeface="+mn-ea"/>
                <a:cs typeface="+mn-ea"/>
                <a:sym typeface="+mn-ea"/>
              </a:rPr>
              <a:t>202</a:t>
            </a:r>
            <a:r>
              <a:rPr lang="en-US" altLang="zh-CN" sz="1250" dirty="0" smtClean="0">
                <a:solidFill>
                  <a:schemeClr val="tx1"/>
                </a:solidFill>
                <a:latin typeface="+mn-ea"/>
                <a:cs typeface="+mn-ea"/>
                <a:sym typeface="+mn-ea"/>
              </a:rPr>
              <a:t>4</a:t>
            </a:r>
            <a:r>
              <a:rPr lang="zh-CN" altLang="en-US" sz="1250" dirty="0" smtClean="0">
                <a:solidFill>
                  <a:schemeClr val="tx1"/>
                </a:solidFill>
                <a:latin typeface="+mn-ea"/>
                <a:cs typeface="+mn-ea"/>
                <a:sym typeface="+mn-ea"/>
              </a:rPr>
              <a:t>年</a:t>
            </a:r>
            <a:r>
              <a:rPr lang="zh-CN" altLang="en-US" sz="1250" dirty="0" smtClean="0">
                <a:solidFill>
                  <a:schemeClr val="tx1"/>
                </a:solidFill>
                <a:latin typeface="+mn-ea"/>
                <a:cs typeface="+mn-ea"/>
              </a:rPr>
              <a:t>1</a:t>
            </a:r>
            <a:r>
              <a:rPr lang="en-US" altLang="zh-CN" sz="1250" dirty="0" smtClean="0">
                <a:solidFill>
                  <a:schemeClr val="tx1"/>
                </a:solidFill>
                <a:latin typeface="+mn-ea"/>
                <a:cs typeface="+mn-ea"/>
              </a:rPr>
              <a:t>2</a:t>
            </a:r>
            <a:r>
              <a:rPr lang="zh-CN" altLang="en-US" sz="1250" dirty="0" smtClean="0">
                <a:solidFill>
                  <a:schemeClr val="tx1"/>
                </a:solidFill>
                <a:latin typeface="+mn-ea"/>
                <a:cs typeface="+mn-ea"/>
              </a:rPr>
              <a:t>月</a:t>
            </a:r>
            <a:r>
              <a:rPr lang="en-US" altLang="zh-CN" sz="1250" dirty="0" smtClean="0">
                <a:solidFill>
                  <a:schemeClr val="tx1"/>
                </a:solidFill>
                <a:latin typeface="+mn-ea"/>
                <a:cs typeface="+mn-ea"/>
              </a:rPr>
              <a:t>12</a:t>
            </a:r>
            <a:r>
              <a:rPr lang="zh-CN" altLang="en-US" sz="1250" dirty="0" smtClean="0">
                <a:solidFill>
                  <a:schemeClr val="tx1"/>
                </a:solidFill>
                <a:latin typeface="+mn-ea"/>
                <a:cs typeface="+mn-ea"/>
              </a:rPr>
              <a:t>日至</a:t>
            </a:r>
            <a:r>
              <a:rPr lang="zh-CN" altLang="en-US" sz="1250" dirty="0" smtClean="0">
                <a:solidFill>
                  <a:schemeClr val="tx1"/>
                </a:solidFill>
                <a:latin typeface="+mn-ea"/>
                <a:cs typeface="+mn-ea"/>
                <a:sym typeface="+mn-ea"/>
              </a:rPr>
              <a:t>202</a:t>
            </a:r>
            <a:r>
              <a:rPr lang="en-US" altLang="zh-CN" sz="1250" dirty="0" smtClean="0">
                <a:solidFill>
                  <a:schemeClr val="tx1"/>
                </a:solidFill>
                <a:latin typeface="+mn-ea"/>
                <a:cs typeface="+mn-ea"/>
                <a:sym typeface="+mn-ea"/>
              </a:rPr>
              <a:t>4</a:t>
            </a:r>
            <a:r>
              <a:rPr lang="zh-CN" altLang="en-US" sz="1250" dirty="0" smtClean="0">
                <a:solidFill>
                  <a:schemeClr val="tx1"/>
                </a:solidFill>
                <a:latin typeface="+mn-ea"/>
                <a:cs typeface="+mn-ea"/>
                <a:sym typeface="+mn-ea"/>
              </a:rPr>
              <a:t>年1</a:t>
            </a:r>
            <a:r>
              <a:rPr lang="en-US" altLang="zh-CN" sz="1250" dirty="0" smtClean="0">
                <a:solidFill>
                  <a:schemeClr val="tx1"/>
                </a:solidFill>
                <a:latin typeface="+mn-ea"/>
                <a:cs typeface="+mn-ea"/>
                <a:sym typeface="+mn-ea"/>
              </a:rPr>
              <a:t>2</a:t>
            </a:r>
            <a:r>
              <a:rPr lang="zh-CN" altLang="en-US" sz="1250" dirty="0" smtClean="0">
                <a:solidFill>
                  <a:schemeClr val="tx1"/>
                </a:solidFill>
                <a:latin typeface="+mn-ea"/>
                <a:cs typeface="+mn-ea"/>
                <a:sym typeface="+mn-ea"/>
              </a:rPr>
              <a:t>月</a:t>
            </a:r>
            <a:r>
              <a:rPr lang="en-US" altLang="zh-CN" sz="1250" dirty="0" smtClean="0">
                <a:solidFill>
                  <a:schemeClr val="tx1"/>
                </a:solidFill>
                <a:latin typeface="+mn-ea"/>
                <a:cs typeface="+mn-ea"/>
                <a:sym typeface="+mn-ea"/>
              </a:rPr>
              <a:t>20</a:t>
            </a:r>
            <a:r>
              <a:rPr lang="zh-CN" altLang="en-US" sz="1250" dirty="0" smtClean="0">
                <a:solidFill>
                  <a:schemeClr val="tx1"/>
                </a:solidFill>
                <a:latin typeface="+mn-ea"/>
                <a:cs typeface="+mn-ea"/>
                <a:sym typeface="+mn-ea"/>
              </a:rPr>
              <a:t>日</a:t>
            </a:r>
            <a:endParaRPr lang="zh-CN" altLang="en-US" sz="1250" dirty="0" smtClean="0">
              <a:latin typeface="+mn-ea"/>
              <a:cs typeface="+mn-ea"/>
            </a:endParaRPr>
          </a:p>
          <a:p>
            <a:pPr>
              <a:lnSpc>
                <a:spcPct val="125000"/>
              </a:lnSpc>
              <a:spcBef>
                <a:spcPct val="0"/>
              </a:spcBef>
              <a:spcAft>
                <a:spcPct val="0"/>
              </a:spcAft>
            </a:pPr>
            <a:r>
              <a:rPr lang="en-US" altLang="zh-CN" sz="1250" dirty="0" smtClean="0">
                <a:latin typeface="+mn-ea"/>
                <a:cs typeface="+mn-ea"/>
              </a:rPr>
              <a:t>    </a:t>
            </a:r>
            <a:r>
              <a:rPr lang="zh-CN" altLang="en-US" sz="1250" dirty="0" smtClean="0">
                <a:latin typeface="+mn-ea"/>
                <a:cs typeface="+mn-ea"/>
              </a:rPr>
              <a:t>公示及反映方式：有关单位或个人对该项目审批有任何意见或建议等，可在公示期间通过以下方式向遂宁市自然资源和规划局反映。</a:t>
            </a:r>
            <a:endParaRPr sz="1250" spc="80" dirty="0">
              <a:solidFill>
                <a:srgbClr val="000000">
                  <a:alpha val="100000"/>
                </a:srgbClr>
              </a:solidFill>
              <a:latin typeface="+mn-ea"/>
              <a:cs typeface="+mn-ea"/>
            </a:endParaRPr>
          </a:p>
          <a:p>
            <a:pPr marL="26035" algn="l" rtl="0" eaLnBrk="0">
              <a:lnSpc>
                <a:spcPct val="125000"/>
              </a:lnSpc>
              <a:spcBef>
                <a:spcPct val="0"/>
              </a:spcBef>
              <a:spcAft>
                <a:spcPct val="0"/>
              </a:spcAft>
            </a:pPr>
            <a:r>
              <a:rPr lang="en-US" altLang="zh-CN" sz="1250" dirty="0" smtClean="0">
                <a:latin typeface="+mn-ea"/>
                <a:cs typeface="+mn-ea"/>
                <a:sym typeface="+mn-ea"/>
              </a:rPr>
              <a:t>  </a:t>
            </a:r>
            <a:r>
              <a:rPr lang="zh-CN" altLang="en-US" sz="1250" dirty="0" smtClean="0">
                <a:latin typeface="+mn-ea"/>
                <a:cs typeface="+mn-ea"/>
                <a:sym typeface="+mn-ea"/>
              </a:rPr>
              <a:t>1</a:t>
            </a:r>
            <a:r>
              <a:rPr lang="en-US" altLang="zh-CN" sz="1250" dirty="0" smtClean="0">
                <a:latin typeface="+mn-ea"/>
                <a:cs typeface="+mn-ea"/>
                <a:sym typeface="+mn-ea"/>
              </a:rPr>
              <a:t>.</a:t>
            </a:r>
            <a:r>
              <a:rPr lang="zh-CN" altLang="en-US" sz="1250" dirty="0" smtClean="0">
                <a:latin typeface="+mn-ea"/>
                <a:cs typeface="+mn-ea"/>
                <a:sym typeface="+mn-ea"/>
              </a:rPr>
              <a:t>网上留言：</a:t>
            </a:r>
            <a:r>
              <a:rPr lang="zh-CN" altLang="en-US" sz="1250" dirty="0" smtClean="0">
                <a:latin typeface="+mn-ea"/>
                <a:cs typeface="+mn-ea"/>
              </a:rPr>
              <a:t>https://szrzyghj.suining.gov.cn/</a:t>
            </a:r>
            <a:endParaRPr lang="zh-CN" altLang="en-US" sz="1250" dirty="0" smtClean="0">
              <a:latin typeface="+mn-ea"/>
              <a:cs typeface="+mn-ea"/>
            </a:endParaRPr>
          </a:p>
          <a:p>
            <a:pPr marL="26035" algn="l" rtl="0" eaLnBrk="0">
              <a:lnSpc>
                <a:spcPct val="125000"/>
              </a:lnSpc>
              <a:spcBef>
                <a:spcPct val="0"/>
              </a:spcBef>
              <a:spcAft>
                <a:spcPct val="0"/>
              </a:spcAft>
            </a:pPr>
            <a:r>
              <a:rPr lang="en-US" altLang="zh-CN" sz="1250" dirty="0" smtClean="0">
                <a:latin typeface="+mn-ea"/>
                <a:cs typeface="+mn-ea"/>
                <a:sym typeface="+mn-ea"/>
              </a:rPr>
              <a:t>  </a:t>
            </a:r>
            <a:r>
              <a:rPr lang="zh-CN" altLang="en-US" sz="1250" dirty="0" smtClean="0">
                <a:latin typeface="+mn-ea"/>
                <a:cs typeface="+mn-ea"/>
                <a:sym typeface="+mn-ea"/>
              </a:rPr>
              <a:t>2</a:t>
            </a:r>
            <a:r>
              <a:rPr lang="en-US" altLang="zh-CN" sz="1250" dirty="0" smtClean="0">
                <a:latin typeface="+mn-ea"/>
                <a:cs typeface="+mn-ea"/>
                <a:sym typeface="+mn-ea"/>
              </a:rPr>
              <a:t>.</a:t>
            </a:r>
            <a:r>
              <a:rPr lang="zh-CN" altLang="en-US" sz="1250" dirty="0" smtClean="0">
                <a:latin typeface="+mn-ea"/>
                <a:cs typeface="+mn-ea"/>
                <a:sym typeface="+mn-ea"/>
              </a:rPr>
              <a:t>电子邮箱：1191543718@qq.com</a:t>
            </a:r>
            <a:endParaRPr lang="zh-CN" altLang="en-US" sz="1250" dirty="0" smtClean="0">
              <a:latin typeface="+mn-ea"/>
              <a:cs typeface="+mn-ea"/>
              <a:sym typeface="+mn-ea"/>
            </a:endParaRPr>
          </a:p>
          <a:p>
            <a:pPr marL="26035" algn="l" rtl="0" eaLnBrk="0">
              <a:lnSpc>
                <a:spcPct val="125000"/>
              </a:lnSpc>
              <a:spcBef>
                <a:spcPct val="0"/>
              </a:spcBef>
              <a:spcAft>
                <a:spcPct val="0"/>
              </a:spcAft>
            </a:pPr>
            <a:r>
              <a:rPr lang="en-US" altLang="zh-CN" sz="1250" dirty="0" smtClean="0">
                <a:latin typeface="+mn-ea"/>
                <a:cs typeface="+mn-ea"/>
                <a:sym typeface="+mn-ea"/>
              </a:rPr>
              <a:t>  </a:t>
            </a:r>
            <a:r>
              <a:rPr lang="zh-CN" altLang="en-US" sz="1250" dirty="0" smtClean="0">
                <a:latin typeface="+mn-ea"/>
                <a:cs typeface="+mn-ea"/>
                <a:sym typeface="+mn-ea"/>
              </a:rPr>
              <a:t>3</a:t>
            </a:r>
            <a:r>
              <a:rPr lang="en-US" altLang="zh-CN" sz="1250" dirty="0" smtClean="0">
                <a:latin typeface="+mn-ea"/>
                <a:cs typeface="+mn-ea"/>
                <a:sym typeface="+mn-ea"/>
              </a:rPr>
              <a:t>.</a:t>
            </a:r>
            <a:r>
              <a:rPr lang="zh-CN" altLang="en-US" sz="1250" dirty="0" smtClean="0">
                <a:latin typeface="+mn-ea"/>
                <a:cs typeface="+mn-ea"/>
                <a:sym typeface="+mn-ea"/>
              </a:rPr>
              <a:t>信件寄往“</a:t>
            </a:r>
            <a:r>
              <a:rPr lang="zh-CN" altLang="en-US" sz="1250" dirty="0" smtClean="0">
                <a:latin typeface="+mn-ea"/>
                <a:cs typeface="+mn-ea"/>
                <a:sym typeface="+mn-ea"/>
              </a:rPr>
              <a:t>遂宁市自然资源和规划局建设工程规划管理科</a:t>
            </a:r>
            <a:r>
              <a:rPr lang="zh-CN" altLang="en-US" sz="1250" dirty="0" smtClean="0">
                <a:latin typeface="+mn-ea"/>
                <a:cs typeface="+mn-ea"/>
                <a:sym typeface="+mn-ea"/>
              </a:rPr>
              <a:t>”（请在信封封面注明“规划公示”</a:t>
            </a:r>
            <a:r>
              <a:rPr lang="zh-CN" altLang="en-US" sz="1250" dirty="0" smtClean="0">
                <a:latin typeface="+mn-ea"/>
                <a:cs typeface="+mn-ea"/>
                <a:sym typeface="+mn-ea"/>
              </a:rPr>
              <a:t>字样</a:t>
            </a:r>
            <a:r>
              <a:rPr lang="zh-CN" altLang="en-US" sz="1250" dirty="0" smtClean="0">
                <a:latin typeface="+mn-ea"/>
                <a:cs typeface="+mn-ea"/>
                <a:sym typeface="+mn-ea"/>
              </a:rPr>
              <a:t>），邮编：629000</a:t>
            </a:r>
            <a:endParaRPr lang="zh-CN" altLang="en-US" sz="1250" dirty="0" smtClean="0">
              <a:latin typeface="+mn-ea"/>
              <a:cs typeface="+mn-ea"/>
              <a:sym typeface="+mn-ea"/>
            </a:endParaRPr>
          </a:p>
          <a:p>
            <a:pPr marL="26035" algn="l" rtl="0" eaLnBrk="0">
              <a:lnSpc>
                <a:spcPct val="125000"/>
              </a:lnSpc>
              <a:spcBef>
                <a:spcPct val="0"/>
              </a:spcBef>
              <a:spcAft>
                <a:spcPct val="0"/>
              </a:spcAft>
            </a:pPr>
            <a:endParaRPr lang="en-US" altLang="zh-CN" sz="1250" spc="90" dirty="0">
              <a:solidFill>
                <a:srgbClr val="000000">
                  <a:alpha val="100000"/>
                </a:srgbClr>
              </a:solidFill>
              <a:latin typeface="+mn-ea"/>
              <a:cs typeface="+mn-ea"/>
              <a:sym typeface="+mn-ea"/>
            </a:endParaRPr>
          </a:p>
          <a:p>
            <a:pPr marL="26035" algn="l" rtl="0" eaLnBrk="0">
              <a:lnSpc>
                <a:spcPct val="125000"/>
              </a:lnSpc>
              <a:spcBef>
                <a:spcPct val="0"/>
              </a:spcBef>
              <a:spcAft>
                <a:spcPct val="0"/>
              </a:spcAft>
            </a:pPr>
            <a:endParaRPr lang="en-US" altLang="zh-CN" sz="1250" spc="90" dirty="0">
              <a:solidFill>
                <a:srgbClr val="000000">
                  <a:alpha val="100000"/>
                </a:srgbClr>
              </a:solidFill>
              <a:latin typeface="+mn-ea"/>
              <a:cs typeface="+mn-ea"/>
              <a:sym typeface="+mn-ea"/>
            </a:endParaRPr>
          </a:p>
          <a:p>
            <a:pPr marL="26035" algn="r" rtl="0" eaLnBrk="0">
              <a:lnSpc>
                <a:spcPct val="125000"/>
              </a:lnSpc>
              <a:spcBef>
                <a:spcPct val="0"/>
              </a:spcBef>
              <a:spcAft>
                <a:spcPct val="0"/>
              </a:spcAft>
            </a:pPr>
            <a:r>
              <a:rPr lang="zh-CN" altLang="en-US" sz="1250" dirty="0" smtClean="0">
                <a:latin typeface="+mn-ea"/>
                <a:cs typeface="+mn-ea"/>
                <a:sym typeface="+mn-ea"/>
              </a:rPr>
              <a:t>遂宁市自然资源和规划局</a:t>
            </a:r>
            <a:endParaRPr lang="zh-CN" altLang="en-US" sz="1250" dirty="0" smtClean="0">
              <a:latin typeface="+mn-ea"/>
              <a:cs typeface="+mn-ea"/>
              <a:sym typeface="+mn-ea"/>
            </a:endParaRPr>
          </a:p>
          <a:p>
            <a:pPr marL="26035" algn="r" rtl="0" eaLnBrk="0">
              <a:lnSpc>
                <a:spcPct val="125000"/>
              </a:lnSpc>
              <a:spcBef>
                <a:spcPct val="0"/>
              </a:spcBef>
              <a:spcAft>
                <a:spcPct val="0"/>
              </a:spcAft>
            </a:pPr>
            <a:r>
              <a:rPr lang="zh-CN" altLang="en-US" sz="1250" dirty="0" smtClean="0">
                <a:latin typeface="+mn-ea"/>
                <a:cs typeface="+mn-ea"/>
                <a:sym typeface="+mn-ea"/>
              </a:rPr>
              <a:t>2024年12月1</a:t>
            </a:r>
            <a:r>
              <a:rPr lang="en-US" altLang="zh-CN" sz="1250" dirty="0" smtClean="0">
                <a:latin typeface="+mn-ea"/>
                <a:cs typeface="+mn-ea"/>
                <a:sym typeface="+mn-ea"/>
              </a:rPr>
              <a:t>2</a:t>
            </a:r>
            <a:r>
              <a:rPr lang="zh-CN" altLang="en-US" sz="1250" dirty="0" smtClean="0">
                <a:latin typeface="+mn-ea"/>
                <a:cs typeface="+mn-ea"/>
                <a:sym typeface="+mn-ea"/>
              </a:rPr>
              <a:t>日</a:t>
            </a:r>
            <a:endParaRPr lang="zh-CN" altLang="en-US" sz="1250" spc="90" dirty="0">
              <a:solidFill>
                <a:srgbClr val="000000">
                  <a:alpha val="100000"/>
                </a:srgbClr>
              </a:solidFill>
              <a:latin typeface="+mn-ea"/>
              <a:cs typeface="+mn-ea"/>
              <a:sym typeface="+mn-ea"/>
            </a:endParaRPr>
          </a:p>
        </p:txBody>
      </p:sp>
      <p:sp>
        <p:nvSpPr>
          <p:cNvPr id="22" name="文本框 21"/>
          <p:cNvSpPr txBox="1"/>
          <p:nvPr/>
        </p:nvSpPr>
        <p:spPr>
          <a:xfrm>
            <a:off x="10339705" y="1100455"/>
            <a:ext cx="184785" cy="215265"/>
          </a:xfrm>
          <a:prstGeom prst="rect">
            <a:avLst/>
          </a:prstGeom>
          <a:noFill/>
        </p:spPr>
        <p:txBody>
          <a:bodyPr wrap="none" rtlCol="0">
            <a:spAutoFit/>
          </a:bodyPr>
          <a:lstStyle/>
          <a:p>
            <a:endParaRPr lang="zh-CN" altLang="en-US" sz="800" b="1" dirty="0">
              <a:latin typeface="微软雅黑" panose="020B0503020204020204" pitchFamily="34" charset="-122"/>
              <a:ea typeface="微软雅黑" panose="020B0503020204020204" pitchFamily="34" charset="-122"/>
            </a:endParaRPr>
          </a:p>
        </p:txBody>
      </p:sp>
      <p:sp>
        <p:nvSpPr>
          <p:cNvPr id="3" name="文本框 2"/>
          <p:cNvSpPr txBox="1"/>
          <p:nvPr/>
        </p:nvSpPr>
        <p:spPr>
          <a:xfrm>
            <a:off x="12957810" y="6591300"/>
            <a:ext cx="4064000" cy="368300"/>
          </a:xfrm>
          <a:prstGeom prst="rect">
            <a:avLst/>
          </a:prstGeom>
          <a:noFill/>
        </p:spPr>
        <p:txBody>
          <a:bodyPr wrap="square" rtlCol="0">
            <a:spAutoFit/>
          </a:bodyPr>
          <a:p>
            <a:endParaRPr lang="zh-CN" altLang="en-US"/>
          </a:p>
        </p:txBody>
      </p:sp>
      <p:pic>
        <p:nvPicPr>
          <p:cNvPr id="8" name="图片 7" descr="（简本）遂宁邮件处理暨仓储配送中心项目建筑方案设计文本_14"/>
          <p:cNvPicPr>
            <a:picLocks noChangeAspect="1"/>
          </p:cNvPicPr>
          <p:nvPr/>
        </p:nvPicPr>
        <p:blipFill>
          <a:blip r:embed="rId1"/>
          <a:stretch>
            <a:fillRect/>
          </a:stretch>
        </p:blipFill>
        <p:spPr>
          <a:xfrm>
            <a:off x="4737735" y="1019175"/>
            <a:ext cx="6500495" cy="2706370"/>
          </a:xfrm>
          <a:prstGeom prst="rect">
            <a:avLst/>
          </a:prstGeom>
        </p:spPr>
      </p:pic>
      <p:pic>
        <p:nvPicPr>
          <p:cNvPr id="12" name="图片 11" descr="（简本）遂宁邮件处理暨仓储配送中心项目建筑方案设计文本_27"/>
          <p:cNvPicPr>
            <a:picLocks noChangeAspect="1"/>
          </p:cNvPicPr>
          <p:nvPr/>
        </p:nvPicPr>
        <p:blipFill>
          <a:blip r:embed="rId2"/>
          <a:stretch>
            <a:fillRect/>
          </a:stretch>
        </p:blipFill>
        <p:spPr>
          <a:xfrm>
            <a:off x="4737735" y="3839845"/>
            <a:ext cx="6501130" cy="2749550"/>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COMMONDATA" val="eyJoZGlkIjoiZmUzYmQ4NDk0MTliMWM5YzBkYTE2Y2NlYzNiNzlhM2UifQ=="/>
  <p:tag name="commondata" val="eyJoZGlkIjoiNWVjMTQ3OTNjODQyY2I3ZjFmZjc4MjI5NzRhMzI0ZjEifQ=="/>
  <p:tag name="resource_record_key" val="{&quot;29&quot;:[207509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434</Words>
  <Application>WPS 演示</Application>
  <PresentationFormat>自定义</PresentationFormat>
  <Paragraphs>16</Paragraphs>
  <Slides>1</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vt:i4>
      </vt:variant>
    </vt:vector>
  </HeadingPairs>
  <TitlesOfParts>
    <vt:vector size="10" baseType="lpstr">
      <vt:lpstr>Arial</vt:lpstr>
      <vt:lpstr>宋体</vt:lpstr>
      <vt:lpstr>Wingdings</vt:lpstr>
      <vt:lpstr>黑体</vt:lpstr>
      <vt:lpstr>微软雅黑</vt:lpstr>
      <vt:lpstr>Calibri</vt:lpstr>
      <vt:lpstr>Arial Unicode MS</vt:lpstr>
      <vt:lpstr>Calibri Light</vt:lpstr>
      <vt:lpstr>Office 主题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杨帅</dc:creator>
  <cp:lastModifiedBy>段岩松</cp:lastModifiedBy>
  <cp:revision>49</cp:revision>
  <dcterms:created xsi:type="dcterms:W3CDTF">2022-08-03T08:16:00Z</dcterms:created>
  <dcterms:modified xsi:type="dcterms:W3CDTF">2024-12-26T06:27:26Z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B2DFA1B40EC1479B8ED0039D1C0B0E44_13</vt:lpwstr>
  </property>
  <property fmtid="{D5CDD505-2E9C-101B-9397-08002B2CF9AE}" pid="3" name="KSOProductBuildVer">
    <vt:lpwstr>2052-12.1.0.19302</vt:lpwstr>
  </property>
</Properties>
</file>