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4"/>
  </p:handoutMasterIdLst>
  <p:sldIdLst>
    <p:sldId id="256" r:id="rId3"/>
  </p:sldIdLst>
  <p:sldSz cx="12192000" cy="6858000"/>
  <p:notesSz cx="6858000" cy="9144000"/>
  <p:custDataLst>
    <p:tags r:id="rId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150" d="100"/>
          <a:sy n="150" d="100"/>
        </p:scale>
        <p:origin x="-48" y="972"/>
      </p:cViewPr>
      <p:guideLst>
        <p:guide orient="horz" pos="2160"/>
        <p:guide pos="3820"/>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C6D6F-68C3-474A-B43B-5F1F0E6F025D}"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4EA672-6246-4D36-B35A-726765B0C5E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DF64600-2A78-4616-979C-3FD94E587BA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78CF532-8B6A-4203-B4ED-AD93D68F24B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64600-2A78-4616-979C-3FD94E587BA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CF532-8B6A-4203-B4ED-AD93D68F24B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2">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0"/>
            <a:ext cx="12192000" cy="904875"/>
          </a:xfrm>
          <a:prstGeom prst="rect">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04874"/>
            <a:ext cx="4057649" cy="595312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1"/>
            </p:custDataLst>
          </p:nvPr>
        </p:nvSpPr>
        <p:spPr>
          <a:xfrm>
            <a:off x="4057114" y="919161"/>
            <a:ext cx="5267256" cy="593883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19075" y="0"/>
            <a:ext cx="11690985" cy="904240"/>
          </a:xfrm>
          <a:prstGeom prst="rect">
            <a:avLst/>
          </a:prstGeom>
          <a:noFill/>
        </p:spPr>
        <p:txBody>
          <a:bodyPr wrap="square" rtlCol="0">
            <a:noAutofit/>
          </a:bodyPr>
          <a:lstStyle/>
          <a:p>
            <a:pPr algn="ctr" rtl="0" eaLnBrk="0">
              <a:lnSpc>
                <a:spcPct val="111000"/>
              </a:lnSpc>
            </a:pPr>
            <a:r>
              <a:rPr lang="zh-CN" altLang="en-US" sz="1650" b="1" dirty="0" smtClean="0">
                <a:solidFill>
                  <a:schemeClr val="tx1">
                    <a:lumMod val="95000"/>
                    <a:lumOff val="5000"/>
                  </a:schemeClr>
                </a:solidFill>
                <a:sym typeface="+mn-ea"/>
              </a:rPr>
              <a:t>遂宁卓安建设发展有限公司申报</a:t>
            </a:r>
            <a:r>
              <a:rPr lang="zh-CN" altLang="en-US" sz="1650" b="1" dirty="0" smtClean="0">
                <a:solidFill>
                  <a:schemeClr val="tx1">
                    <a:lumMod val="95000"/>
                    <a:lumOff val="5000"/>
                  </a:schemeClr>
                </a:solidFill>
                <a:sym typeface="+mn-ea"/>
              </a:rPr>
              <a:t>的</a:t>
            </a:r>
            <a:endParaRPr lang="zh-CN" altLang="en-US" sz="1650" b="1" dirty="0" smtClean="0">
              <a:solidFill>
                <a:schemeClr val="tx1">
                  <a:lumMod val="95000"/>
                  <a:lumOff val="5000"/>
                </a:schemeClr>
              </a:solidFill>
              <a:sym typeface="+mn-ea"/>
            </a:endParaRPr>
          </a:p>
          <a:p>
            <a:pPr algn="ctr" rtl="0" eaLnBrk="0">
              <a:lnSpc>
                <a:spcPct val="111000"/>
              </a:lnSpc>
            </a:pPr>
            <a:r>
              <a:rPr lang="zh-CN" altLang="en-US" sz="1650" b="1" dirty="0" smtClean="0">
                <a:solidFill>
                  <a:schemeClr val="tx1">
                    <a:lumMod val="95000"/>
                    <a:lumOff val="5000"/>
                  </a:schemeClr>
                </a:solidFill>
                <a:sym typeface="+mn-ea"/>
              </a:rPr>
              <a:t>遂宁高新区新能源制造产业园及配套基础设施建设项目(一期)、</a:t>
            </a:r>
            <a:endParaRPr lang="zh-CN" altLang="en-US" sz="1650" b="1" dirty="0" smtClean="0">
              <a:solidFill>
                <a:schemeClr val="tx1">
                  <a:lumMod val="95000"/>
                  <a:lumOff val="5000"/>
                </a:schemeClr>
              </a:solidFill>
              <a:sym typeface="+mn-ea"/>
            </a:endParaRPr>
          </a:p>
          <a:p>
            <a:pPr algn="ctr" rtl="0" eaLnBrk="0">
              <a:lnSpc>
                <a:spcPct val="111000"/>
              </a:lnSpc>
            </a:pPr>
            <a:r>
              <a:rPr lang="zh-CN" altLang="en-US" sz="1650" b="1" dirty="0" smtClean="0">
                <a:solidFill>
                  <a:schemeClr val="tx1">
                    <a:lumMod val="95000"/>
                    <a:lumOff val="5000"/>
                  </a:schemeClr>
                </a:solidFill>
                <a:sym typeface="+mn-ea"/>
              </a:rPr>
              <a:t>遂宁高新区国电投新能源新质生产力项目建设项目建筑设计</a:t>
            </a:r>
            <a:r>
              <a:rPr lang="zh-CN" altLang="en-US" sz="1650" b="1" dirty="0" smtClean="0">
                <a:solidFill>
                  <a:schemeClr val="tx1">
                    <a:lumMod val="95000"/>
                    <a:lumOff val="5000"/>
                  </a:schemeClr>
                </a:solidFill>
                <a:sym typeface="+mn-ea"/>
              </a:rPr>
              <a:t>方案批前公示</a:t>
            </a:r>
            <a:endParaRPr lang="zh-CN" altLang="en-US" sz="1650" b="1" dirty="0">
              <a:solidFill>
                <a:schemeClr val="tx1">
                  <a:lumMod val="95000"/>
                  <a:lumOff val="5000"/>
                </a:schemeClr>
              </a:solidFill>
            </a:endParaRPr>
          </a:p>
        </p:txBody>
      </p:sp>
      <p:sp>
        <p:nvSpPr>
          <p:cNvPr id="10" name="文本框 9"/>
          <p:cNvSpPr txBox="1"/>
          <p:nvPr/>
        </p:nvSpPr>
        <p:spPr>
          <a:xfrm>
            <a:off x="14605" y="918845"/>
            <a:ext cx="4007485" cy="4460875"/>
          </a:xfrm>
          <a:prstGeom prst="rect">
            <a:avLst/>
          </a:prstGeom>
          <a:noFill/>
        </p:spPr>
        <p:txBody>
          <a:bodyPr wrap="square" rtlCol="0">
            <a:noAutofit/>
          </a:bodyPr>
          <a:lstStyle/>
          <a:p>
            <a:pPr algn="ctr"/>
            <a:r>
              <a:rPr lang="en-US" altLang="zh-CN" sz="1000" dirty="0" smtClean="0">
                <a:latin typeface="黑体" panose="02010609060101010101" charset="-122"/>
                <a:ea typeface="黑体" panose="02010609060101010101" charset="-122"/>
                <a:cs typeface="黑体" panose="02010609060101010101" charset="-122"/>
              </a:rPr>
              <a:t> </a:t>
            </a:r>
            <a:r>
              <a:rPr lang="zh-CN" altLang="en-US" dirty="0" smtClean="0">
                <a:latin typeface="黑体" panose="02010609060101010101" charset="-122"/>
                <a:ea typeface="黑体" panose="02010609060101010101" charset="-122"/>
                <a:cs typeface="黑体" panose="02010609060101010101" charset="-122"/>
              </a:rPr>
              <a:t>公示说明</a:t>
            </a:r>
            <a:endParaRPr lang="zh-CN" altLang="en-US" dirty="0" smtClean="0">
              <a:latin typeface="黑体" panose="02010609060101010101" charset="-122"/>
              <a:ea typeface="黑体" panose="02010609060101010101" charset="-122"/>
              <a:cs typeface="黑体" panose="02010609060101010101" charset="-122"/>
            </a:endParaRPr>
          </a:p>
          <a:p>
            <a:pPr algn="ctr"/>
            <a:endParaRPr lang="en-US" altLang="zh-CN" sz="1400" dirty="0" smtClean="0">
              <a:latin typeface="黑体" panose="02010609060101010101" charset="-122"/>
              <a:ea typeface="黑体" panose="02010609060101010101" charset="-122"/>
              <a:cs typeface="黑体" panose="02010609060101010101" charset="-122"/>
            </a:endParaRPr>
          </a:p>
          <a:p>
            <a:pPr algn="l" rtl="0" eaLnBrk="0">
              <a:lnSpc>
                <a:spcPct val="125000"/>
              </a:lnSpc>
              <a:spcBef>
                <a:spcPct val="0"/>
              </a:spcBef>
              <a:spcAft>
                <a:spcPct val="0"/>
              </a:spcAft>
            </a:pPr>
            <a:r>
              <a:rPr lang="en-US" altLang="zh-CN" sz="1000" b="1" dirty="0" smtClean="0">
                <a:solidFill>
                  <a:schemeClr val="tx1">
                    <a:lumMod val="95000"/>
                    <a:lumOff val="5000"/>
                  </a:schemeClr>
                </a:solidFill>
                <a:sym typeface="+mn-ea"/>
              </a:rPr>
              <a:t>            </a:t>
            </a:r>
            <a:r>
              <a:rPr sz="1250" spc="100" dirty="0">
                <a:solidFill>
                  <a:srgbClr val="000000">
                    <a:alpha val="100000"/>
                  </a:srgbClr>
                </a:solidFill>
                <a:latin typeface="+mn-ea"/>
                <a:cs typeface="+mn-ea"/>
                <a:sym typeface="+mn-ea"/>
              </a:rPr>
              <a:t>遂宁卓安建设发展有限公司申报的遂宁高新区新能源制造产业园及配套基础设施建设项目(一期)、遂宁高新区国电投新能源</a:t>
            </a:r>
            <a:r>
              <a:rPr sz="1250" spc="100" dirty="0">
                <a:solidFill>
                  <a:srgbClr val="000000">
                    <a:alpha val="100000"/>
                  </a:srgbClr>
                </a:solidFill>
                <a:latin typeface="+mn-ea"/>
                <a:cs typeface="+mn-ea"/>
                <a:sym typeface="+mn-ea"/>
              </a:rPr>
              <a:t>新质生产力项目建设项目建筑设计方案，</a:t>
            </a:r>
            <a:r>
              <a:rPr sz="1250" spc="100" dirty="0">
                <a:solidFill>
                  <a:srgbClr val="000000">
                    <a:alpha val="100000"/>
                  </a:srgbClr>
                </a:solidFill>
                <a:latin typeface="+mn-ea"/>
                <a:cs typeface="+mn-ea"/>
              </a:rPr>
              <a:t>项目位于</a:t>
            </a:r>
            <a:r>
              <a:rPr lang="zh-CN" altLang="en-US" sz="1250" spc="100" dirty="0">
                <a:solidFill>
                  <a:srgbClr val="000000">
                    <a:alpha val="100000"/>
                  </a:srgbClr>
                </a:solidFill>
                <a:latin typeface="+mn-ea"/>
                <a:cs typeface="+mn-ea"/>
              </a:rPr>
              <a:t>智园一路东侧，新开寺路南侧</a:t>
            </a:r>
            <a:r>
              <a:rPr sz="1250" spc="100" dirty="0">
                <a:solidFill>
                  <a:srgbClr val="000000">
                    <a:alpha val="100000"/>
                  </a:srgbClr>
                </a:solidFill>
                <a:latin typeface="+mn-ea"/>
                <a:cs typeface="+mn-ea"/>
              </a:rPr>
              <a:t>，</a:t>
            </a:r>
            <a:r>
              <a:rPr sz="1250" spc="100" dirty="0">
                <a:solidFill>
                  <a:srgbClr val="000000">
                    <a:alpha val="100000"/>
                  </a:srgbClr>
                </a:solidFill>
                <a:latin typeface="+mn-ea"/>
                <a:cs typeface="+mn-ea"/>
                <a:sym typeface="+mn-ea"/>
              </a:rPr>
              <a:t>建筑设计方案于2024年12月4日经遂宁市国</a:t>
            </a:r>
            <a:r>
              <a:rPr sz="1250" spc="100" dirty="0">
                <a:solidFill>
                  <a:srgbClr val="000000">
                    <a:alpha val="100000"/>
                  </a:srgbClr>
                </a:solidFill>
                <a:latin typeface="+mn-ea"/>
                <a:cs typeface="+mn-ea"/>
                <a:sym typeface="+mn-ea"/>
              </a:rPr>
              <a:t>土空间规划委员会第三十七次常务会审议通过。我局拟办理其审批手续，现提前将总平图、效果图予以公示，征求相关意见。</a:t>
            </a:r>
            <a:endParaRPr lang="zh-CN" altLang="en-US" sz="1250" dirty="0" smtClean="0">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公示时间：</a:t>
            </a:r>
            <a:r>
              <a:rPr lang="zh-CN" altLang="en-US" sz="1250" dirty="0" smtClean="0">
                <a:solidFill>
                  <a:schemeClr val="tx1"/>
                </a:solidFill>
                <a:latin typeface="+mn-ea"/>
                <a:cs typeface="+mn-ea"/>
                <a:sym typeface="+mn-ea"/>
              </a:rPr>
              <a:t>202</a:t>
            </a:r>
            <a:r>
              <a:rPr lang="en-US" altLang="zh-CN" sz="1250" dirty="0" smtClean="0">
                <a:solidFill>
                  <a:schemeClr val="tx1"/>
                </a:solidFill>
                <a:latin typeface="+mn-ea"/>
                <a:cs typeface="+mn-ea"/>
                <a:sym typeface="+mn-ea"/>
              </a:rPr>
              <a:t>4</a:t>
            </a:r>
            <a:r>
              <a:rPr lang="zh-CN" altLang="en-US" sz="1250" dirty="0" smtClean="0">
                <a:solidFill>
                  <a:schemeClr val="tx1"/>
                </a:solidFill>
                <a:latin typeface="+mn-ea"/>
                <a:cs typeface="+mn-ea"/>
                <a:sym typeface="+mn-ea"/>
              </a:rPr>
              <a:t>年</a:t>
            </a:r>
            <a:r>
              <a:rPr lang="zh-CN" altLang="en-US" sz="1250" dirty="0" smtClean="0">
                <a:solidFill>
                  <a:schemeClr val="tx1"/>
                </a:solidFill>
                <a:latin typeface="+mn-ea"/>
                <a:cs typeface="+mn-ea"/>
              </a:rPr>
              <a:t>1</a:t>
            </a:r>
            <a:r>
              <a:rPr lang="en-US" altLang="zh-CN" sz="1250" dirty="0" smtClean="0">
                <a:solidFill>
                  <a:schemeClr val="tx1"/>
                </a:solidFill>
                <a:latin typeface="+mn-ea"/>
                <a:cs typeface="+mn-ea"/>
              </a:rPr>
              <a:t>2</a:t>
            </a:r>
            <a:r>
              <a:rPr lang="zh-CN" altLang="en-US" sz="1250" dirty="0" smtClean="0">
                <a:solidFill>
                  <a:schemeClr val="tx1"/>
                </a:solidFill>
                <a:latin typeface="+mn-ea"/>
                <a:cs typeface="+mn-ea"/>
              </a:rPr>
              <a:t>月</a:t>
            </a:r>
            <a:r>
              <a:rPr lang="en-US" altLang="zh-CN" sz="1250" dirty="0" smtClean="0">
                <a:solidFill>
                  <a:schemeClr val="tx1"/>
                </a:solidFill>
                <a:latin typeface="+mn-ea"/>
                <a:cs typeface="+mn-ea"/>
              </a:rPr>
              <a:t>16</a:t>
            </a:r>
            <a:r>
              <a:rPr lang="zh-CN" altLang="en-US" sz="1250" dirty="0" smtClean="0">
                <a:solidFill>
                  <a:schemeClr val="tx1"/>
                </a:solidFill>
                <a:latin typeface="+mn-ea"/>
                <a:cs typeface="+mn-ea"/>
              </a:rPr>
              <a:t>日至</a:t>
            </a:r>
            <a:r>
              <a:rPr lang="zh-CN" altLang="en-US" sz="1250" dirty="0" smtClean="0">
                <a:solidFill>
                  <a:schemeClr val="tx1"/>
                </a:solidFill>
                <a:latin typeface="+mn-ea"/>
                <a:cs typeface="+mn-ea"/>
                <a:sym typeface="+mn-ea"/>
              </a:rPr>
              <a:t>202</a:t>
            </a:r>
            <a:r>
              <a:rPr lang="en-US" altLang="zh-CN" sz="1250" dirty="0" smtClean="0">
                <a:solidFill>
                  <a:schemeClr val="tx1"/>
                </a:solidFill>
                <a:latin typeface="+mn-ea"/>
                <a:cs typeface="+mn-ea"/>
                <a:sym typeface="+mn-ea"/>
              </a:rPr>
              <a:t>4</a:t>
            </a:r>
            <a:r>
              <a:rPr lang="zh-CN" altLang="en-US" sz="1250" dirty="0" smtClean="0">
                <a:solidFill>
                  <a:schemeClr val="tx1"/>
                </a:solidFill>
                <a:latin typeface="+mn-ea"/>
                <a:cs typeface="+mn-ea"/>
                <a:sym typeface="+mn-ea"/>
              </a:rPr>
              <a:t>年1</a:t>
            </a:r>
            <a:r>
              <a:rPr lang="en-US" altLang="zh-CN" sz="1250" dirty="0" smtClean="0">
                <a:solidFill>
                  <a:schemeClr val="tx1"/>
                </a:solidFill>
                <a:latin typeface="+mn-ea"/>
                <a:cs typeface="+mn-ea"/>
                <a:sym typeface="+mn-ea"/>
              </a:rPr>
              <a:t>2</a:t>
            </a:r>
            <a:r>
              <a:rPr lang="zh-CN" altLang="en-US" sz="1250" dirty="0" smtClean="0">
                <a:solidFill>
                  <a:schemeClr val="tx1"/>
                </a:solidFill>
                <a:latin typeface="+mn-ea"/>
                <a:cs typeface="+mn-ea"/>
                <a:sym typeface="+mn-ea"/>
              </a:rPr>
              <a:t>月</a:t>
            </a:r>
            <a:r>
              <a:rPr lang="en-US" altLang="zh-CN" sz="1250" dirty="0" smtClean="0">
                <a:solidFill>
                  <a:schemeClr val="tx1"/>
                </a:solidFill>
                <a:latin typeface="+mn-ea"/>
                <a:cs typeface="+mn-ea"/>
                <a:sym typeface="+mn-ea"/>
              </a:rPr>
              <a:t>24</a:t>
            </a:r>
            <a:r>
              <a:rPr lang="zh-CN" altLang="en-US" sz="1250" dirty="0" smtClean="0">
                <a:solidFill>
                  <a:schemeClr val="tx1"/>
                </a:solidFill>
                <a:latin typeface="+mn-ea"/>
                <a:cs typeface="+mn-ea"/>
                <a:sym typeface="+mn-ea"/>
              </a:rPr>
              <a:t>日</a:t>
            </a:r>
            <a:endParaRPr lang="zh-CN" altLang="en-US" sz="1250" dirty="0" smtClean="0">
              <a:latin typeface="+mn-ea"/>
              <a:cs typeface="+mn-ea"/>
            </a:endParaRPr>
          </a:p>
          <a:p>
            <a:pPr>
              <a:lnSpc>
                <a:spcPct val="125000"/>
              </a:lnSpc>
              <a:spcBef>
                <a:spcPct val="0"/>
              </a:spcBef>
              <a:spcAft>
                <a:spcPct val="0"/>
              </a:spcAft>
            </a:pPr>
            <a:r>
              <a:rPr lang="en-US" altLang="zh-CN" sz="1250" dirty="0" smtClean="0">
                <a:latin typeface="+mn-ea"/>
                <a:cs typeface="+mn-ea"/>
              </a:rPr>
              <a:t>    </a:t>
            </a:r>
            <a:r>
              <a:rPr lang="zh-CN" altLang="en-US" sz="1250" dirty="0" smtClean="0">
                <a:latin typeface="+mn-ea"/>
                <a:cs typeface="+mn-ea"/>
              </a:rPr>
              <a:t>公示及反映方式：有关单位或个人对该项目审批有任何意见或建议等，可在公示期间通过以下方式向遂宁市自然资源和规划局反映。</a:t>
            </a:r>
            <a:endParaRPr sz="1250" spc="80" dirty="0">
              <a:solidFill>
                <a:srgbClr val="000000">
                  <a:alpha val="100000"/>
                </a:srgbClr>
              </a:solidFill>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1</a:t>
            </a:r>
            <a:r>
              <a:rPr lang="en-US" altLang="zh-CN" sz="1250" dirty="0" smtClean="0">
                <a:latin typeface="+mn-ea"/>
                <a:cs typeface="+mn-ea"/>
                <a:sym typeface="+mn-ea"/>
              </a:rPr>
              <a:t>.</a:t>
            </a:r>
            <a:r>
              <a:rPr lang="zh-CN" altLang="en-US" sz="1250" dirty="0" smtClean="0">
                <a:latin typeface="+mn-ea"/>
                <a:cs typeface="+mn-ea"/>
                <a:sym typeface="+mn-ea"/>
              </a:rPr>
              <a:t>网上留言：</a:t>
            </a:r>
            <a:r>
              <a:rPr lang="zh-CN" altLang="en-US" sz="1250" dirty="0" smtClean="0">
                <a:latin typeface="+mn-ea"/>
                <a:cs typeface="+mn-ea"/>
              </a:rPr>
              <a:t>https://szrzyghj.suining.gov.cn/</a:t>
            </a:r>
            <a:endParaRPr lang="zh-CN" altLang="en-US" sz="1250" dirty="0" smtClean="0">
              <a:latin typeface="+mn-ea"/>
              <a:cs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2</a:t>
            </a:r>
            <a:r>
              <a:rPr lang="en-US" altLang="zh-CN" sz="1250" dirty="0" smtClean="0">
                <a:latin typeface="+mn-ea"/>
                <a:cs typeface="+mn-ea"/>
                <a:sym typeface="+mn-ea"/>
              </a:rPr>
              <a:t>.</a:t>
            </a:r>
            <a:r>
              <a:rPr lang="zh-CN" altLang="en-US" sz="1250" dirty="0" smtClean="0">
                <a:latin typeface="+mn-ea"/>
                <a:cs typeface="+mn-ea"/>
                <a:sym typeface="+mn-ea"/>
              </a:rPr>
              <a:t>电子邮箱：1191543718@qq.com</a:t>
            </a:r>
            <a:endParaRPr lang="zh-CN" altLang="en-US" sz="1250" dirty="0" smtClean="0">
              <a:latin typeface="+mn-ea"/>
              <a:cs typeface="+mn-ea"/>
              <a:sym typeface="+mn-ea"/>
            </a:endParaRPr>
          </a:p>
          <a:p>
            <a:pPr marL="26035" algn="l" rtl="0" eaLnBrk="0">
              <a:lnSpc>
                <a:spcPct val="125000"/>
              </a:lnSpc>
              <a:spcBef>
                <a:spcPct val="0"/>
              </a:spcBef>
              <a:spcAft>
                <a:spcPct val="0"/>
              </a:spcAft>
            </a:pPr>
            <a:r>
              <a:rPr lang="en-US" altLang="zh-CN" sz="1250" dirty="0" smtClean="0">
                <a:latin typeface="+mn-ea"/>
                <a:cs typeface="+mn-ea"/>
                <a:sym typeface="+mn-ea"/>
              </a:rPr>
              <a:t>  </a:t>
            </a:r>
            <a:r>
              <a:rPr lang="zh-CN" altLang="en-US" sz="1250" dirty="0" smtClean="0">
                <a:latin typeface="+mn-ea"/>
                <a:cs typeface="+mn-ea"/>
                <a:sym typeface="+mn-ea"/>
              </a:rPr>
              <a:t>3</a:t>
            </a:r>
            <a:r>
              <a:rPr lang="en-US" altLang="zh-CN" sz="1250" dirty="0" smtClean="0">
                <a:latin typeface="+mn-ea"/>
                <a:cs typeface="+mn-ea"/>
                <a:sym typeface="+mn-ea"/>
              </a:rPr>
              <a:t>.</a:t>
            </a:r>
            <a:r>
              <a:rPr lang="zh-CN" altLang="en-US" sz="1250" dirty="0" smtClean="0">
                <a:latin typeface="+mn-ea"/>
                <a:cs typeface="+mn-ea"/>
                <a:sym typeface="+mn-ea"/>
              </a:rPr>
              <a:t>信件寄往“</a:t>
            </a:r>
            <a:r>
              <a:rPr lang="zh-CN" altLang="en-US" sz="1250" dirty="0" smtClean="0">
                <a:latin typeface="+mn-ea"/>
                <a:cs typeface="+mn-ea"/>
                <a:sym typeface="+mn-ea"/>
              </a:rPr>
              <a:t>遂宁市自然资源和规划局建设工程规划管理科</a:t>
            </a:r>
            <a:r>
              <a:rPr lang="zh-CN" altLang="en-US" sz="1250" dirty="0" smtClean="0">
                <a:latin typeface="+mn-ea"/>
                <a:cs typeface="+mn-ea"/>
                <a:sym typeface="+mn-ea"/>
              </a:rPr>
              <a:t>”（请在信封封面注明“规划公示”</a:t>
            </a:r>
            <a:r>
              <a:rPr lang="zh-CN" altLang="en-US" sz="1250" dirty="0" smtClean="0">
                <a:latin typeface="+mn-ea"/>
                <a:cs typeface="+mn-ea"/>
                <a:sym typeface="+mn-ea"/>
              </a:rPr>
              <a:t>字样</a:t>
            </a:r>
            <a:r>
              <a:rPr lang="zh-CN" altLang="en-US" sz="1250" dirty="0" smtClean="0">
                <a:latin typeface="+mn-ea"/>
                <a:cs typeface="+mn-ea"/>
                <a:sym typeface="+mn-ea"/>
              </a:rPr>
              <a:t>），邮编：629000</a:t>
            </a:r>
            <a:endParaRPr lang="zh-CN" altLang="en-US" sz="1250" dirty="0" smtClean="0">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l" rtl="0" eaLnBrk="0">
              <a:lnSpc>
                <a:spcPct val="125000"/>
              </a:lnSpc>
              <a:spcBef>
                <a:spcPct val="0"/>
              </a:spcBef>
              <a:spcAft>
                <a:spcPct val="0"/>
              </a:spcAft>
            </a:pPr>
            <a:endParaRPr lang="en-US" altLang="zh-CN" sz="1250" spc="90" dirty="0">
              <a:solidFill>
                <a:srgbClr val="000000">
                  <a:alpha val="100000"/>
                </a:srgbClr>
              </a:solidFill>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遂宁市自然资源和规划局</a:t>
            </a:r>
            <a:endParaRPr lang="zh-CN" altLang="en-US" sz="1250" dirty="0" smtClean="0">
              <a:latin typeface="+mn-ea"/>
              <a:cs typeface="+mn-ea"/>
              <a:sym typeface="+mn-ea"/>
            </a:endParaRPr>
          </a:p>
          <a:p>
            <a:pPr marL="26035" algn="r" rtl="0" eaLnBrk="0">
              <a:lnSpc>
                <a:spcPct val="125000"/>
              </a:lnSpc>
              <a:spcBef>
                <a:spcPct val="0"/>
              </a:spcBef>
              <a:spcAft>
                <a:spcPct val="0"/>
              </a:spcAft>
            </a:pPr>
            <a:r>
              <a:rPr lang="zh-CN" altLang="en-US" sz="1250" dirty="0" smtClean="0">
                <a:latin typeface="+mn-ea"/>
                <a:cs typeface="+mn-ea"/>
                <a:sym typeface="+mn-ea"/>
              </a:rPr>
              <a:t>2024年12月1</a:t>
            </a:r>
            <a:r>
              <a:rPr lang="en-US" altLang="zh-CN" sz="1250" dirty="0" smtClean="0">
                <a:latin typeface="+mn-ea"/>
                <a:cs typeface="+mn-ea"/>
                <a:sym typeface="+mn-ea"/>
              </a:rPr>
              <a:t>6</a:t>
            </a:r>
            <a:r>
              <a:rPr lang="zh-CN" altLang="en-US" sz="1250" dirty="0" smtClean="0">
                <a:latin typeface="+mn-ea"/>
                <a:cs typeface="+mn-ea"/>
                <a:sym typeface="+mn-ea"/>
              </a:rPr>
              <a:t>日</a:t>
            </a:r>
            <a:endParaRPr lang="zh-CN" altLang="en-US" sz="1250" spc="90" dirty="0">
              <a:solidFill>
                <a:srgbClr val="000000">
                  <a:alpha val="100000"/>
                </a:srgbClr>
              </a:solidFill>
              <a:latin typeface="+mn-ea"/>
              <a:cs typeface="+mn-ea"/>
              <a:sym typeface="+mn-ea"/>
            </a:endParaRPr>
          </a:p>
        </p:txBody>
      </p:sp>
      <p:sp>
        <p:nvSpPr>
          <p:cNvPr id="22" name="文本框 21"/>
          <p:cNvSpPr txBox="1"/>
          <p:nvPr/>
        </p:nvSpPr>
        <p:spPr>
          <a:xfrm>
            <a:off x="10339705" y="1100455"/>
            <a:ext cx="184785" cy="215265"/>
          </a:xfrm>
          <a:prstGeom prst="rect">
            <a:avLst/>
          </a:prstGeom>
          <a:noFill/>
        </p:spPr>
        <p:txBody>
          <a:bodyPr wrap="none" rtlCol="0">
            <a:spAutoFit/>
          </a:bodyPr>
          <a:lstStyle/>
          <a:p>
            <a:endParaRPr lang="zh-CN" altLang="en-US" sz="800" b="1" dirty="0">
              <a:latin typeface="微软雅黑" panose="020B0503020204020204" pitchFamily="34" charset="-122"/>
              <a:ea typeface="微软雅黑" panose="020B0503020204020204" pitchFamily="34" charset="-122"/>
            </a:endParaRPr>
          </a:p>
        </p:txBody>
      </p:sp>
      <p:sp>
        <p:nvSpPr>
          <p:cNvPr id="40" name="矩形 39"/>
          <p:cNvSpPr/>
          <p:nvPr/>
        </p:nvSpPr>
        <p:spPr>
          <a:xfrm flipH="1">
            <a:off x="9359265" y="1707515"/>
            <a:ext cx="1360805" cy="245110"/>
          </a:xfrm>
          <a:prstGeom prst="rect">
            <a:avLst/>
          </a:prstGeom>
        </p:spPr>
        <p:txBody>
          <a:bodyPr wrap="square">
            <a:spAutoFit/>
          </a:bodyPr>
          <a:lstStyle/>
          <a:p>
            <a:pPr algn="ctr"/>
            <a:r>
              <a:rPr lang="zh-CN" altLang="en-US" sz="1000" b="1" dirty="0" smtClean="0">
                <a:latin typeface="微软雅黑" panose="020B0503020204020204" pitchFamily="34" charset="-122"/>
                <a:ea typeface="微软雅黑" panose="020B0503020204020204" pitchFamily="34" charset="-122"/>
              </a:rPr>
              <a:t>项目经济技术指标表</a:t>
            </a:r>
            <a:endParaRPr lang="en-US" altLang="zh-CN" sz="1000" b="1"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12957810" y="6591300"/>
            <a:ext cx="4064000" cy="368300"/>
          </a:xfrm>
          <a:prstGeom prst="rect">
            <a:avLst/>
          </a:prstGeom>
          <a:noFill/>
        </p:spPr>
        <p:txBody>
          <a:bodyPr wrap="square" rtlCol="0">
            <a:spAutoFit/>
          </a:bodyPr>
          <a:p>
            <a:endParaRPr lang="zh-CN" altLang="en-US"/>
          </a:p>
        </p:txBody>
      </p:sp>
      <p:sp>
        <p:nvSpPr>
          <p:cNvPr id="11" name="文本框 10"/>
          <p:cNvSpPr txBox="1"/>
          <p:nvPr>
            <p:custDataLst>
              <p:tags r:id="rId2"/>
            </p:custDataLst>
          </p:nvPr>
        </p:nvSpPr>
        <p:spPr>
          <a:xfrm>
            <a:off x="6181725" y="3712845"/>
            <a:ext cx="914400" cy="229870"/>
          </a:xfrm>
          <a:prstGeom prst="rect">
            <a:avLst/>
          </a:prstGeom>
          <a:noFill/>
        </p:spPr>
        <p:txBody>
          <a:bodyPr wrap="square" rtlCol="0">
            <a:spAutoFit/>
          </a:bodyPr>
          <a:p>
            <a:r>
              <a:rPr lang="zh-CN" altLang="en-US" sz="900" b="1" dirty="0" smtClean="0">
                <a:latin typeface="微软雅黑" panose="020B0503020204020204" pitchFamily="34" charset="-122"/>
                <a:ea typeface="微软雅黑" panose="020B0503020204020204" pitchFamily="34" charset="-122"/>
                <a:sym typeface="+mn-ea"/>
              </a:rPr>
              <a:t>项目总平面</a:t>
            </a:r>
            <a:r>
              <a:rPr lang="zh-CN" altLang="en-US" sz="900" b="1" dirty="0" smtClean="0">
                <a:latin typeface="微软雅黑" panose="020B0503020204020204" pitchFamily="34" charset="-122"/>
                <a:ea typeface="微软雅黑" panose="020B0503020204020204" pitchFamily="34" charset="-122"/>
                <a:sym typeface="+mn-ea"/>
              </a:rPr>
              <a:t>图</a:t>
            </a:r>
            <a:endParaRPr lang="zh-CN" altLang="en-US" sz="900" b="1" dirty="0" smtClean="0">
              <a:latin typeface="微软雅黑" panose="020B0503020204020204" pitchFamily="34" charset="-122"/>
              <a:ea typeface="微软雅黑" panose="020B0503020204020204" pitchFamily="34" charset="-122"/>
              <a:sym typeface="+mn-ea"/>
            </a:endParaRPr>
          </a:p>
        </p:txBody>
      </p:sp>
      <p:sp>
        <p:nvSpPr>
          <p:cNvPr id="15" name="文本框 14"/>
          <p:cNvSpPr txBox="1"/>
          <p:nvPr>
            <p:custDataLst>
              <p:tags r:id="rId3"/>
            </p:custDataLst>
          </p:nvPr>
        </p:nvSpPr>
        <p:spPr>
          <a:xfrm>
            <a:off x="6233795" y="6562090"/>
            <a:ext cx="779145" cy="229870"/>
          </a:xfrm>
          <a:prstGeom prst="rect">
            <a:avLst/>
          </a:prstGeom>
          <a:noFill/>
        </p:spPr>
        <p:txBody>
          <a:bodyPr wrap="square" rtlCol="0">
            <a:spAutoFit/>
          </a:bodyPr>
          <a:p>
            <a:r>
              <a:rPr lang="zh-CN" altLang="en-US" sz="900" b="1" dirty="0" smtClean="0">
                <a:latin typeface="微软雅黑" panose="020B0503020204020204" pitchFamily="34" charset="-122"/>
                <a:ea typeface="微软雅黑" panose="020B0503020204020204" pitchFamily="34" charset="-122"/>
                <a:sym typeface="+mn-ea"/>
              </a:rPr>
              <a:t>项目</a:t>
            </a:r>
            <a:r>
              <a:rPr lang="zh-CN" altLang="en-US" sz="900" b="1" dirty="0" smtClean="0">
                <a:latin typeface="微软雅黑" panose="020B0503020204020204" pitchFamily="34" charset="-122"/>
                <a:ea typeface="微软雅黑" panose="020B0503020204020204" pitchFamily="34" charset="-122"/>
                <a:sym typeface="+mn-ea"/>
              </a:rPr>
              <a:t>效果图</a:t>
            </a:r>
            <a:endParaRPr lang="zh-CN" altLang="en-US" sz="900" b="1" dirty="0" smtClean="0">
              <a:latin typeface="微软雅黑" panose="020B0503020204020204" pitchFamily="34" charset="-122"/>
              <a:ea typeface="微软雅黑" panose="020B0503020204020204" pitchFamily="34" charset="-122"/>
              <a:sym typeface="+mn-ea"/>
            </a:endParaRPr>
          </a:p>
        </p:txBody>
      </p:sp>
      <p:pic>
        <p:nvPicPr>
          <p:cNvPr id="8" name="图片 7" descr="20241225-遂宁高新区新能源制造产业园及配套基础设施建设项目-G改_32"/>
          <p:cNvPicPr>
            <a:picLocks noChangeAspect="1"/>
          </p:cNvPicPr>
          <p:nvPr/>
        </p:nvPicPr>
        <p:blipFill>
          <a:blip r:embed="rId4"/>
          <a:stretch>
            <a:fillRect/>
          </a:stretch>
        </p:blipFill>
        <p:spPr>
          <a:xfrm>
            <a:off x="4240530" y="1012190"/>
            <a:ext cx="4833620" cy="2718435"/>
          </a:xfrm>
          <a:prstGeom prst="rect">
            <a:avLst/>
          </a:prstGeom>
        </p:spPr>
      </p:pic>
      <p:pic>
        <p:nvPicPr>
          <p:cNvPr id="12" name="图片 11" descr="20241225-遂宁高新区新能源制造产业园及配套基础设施建设项目-G改_18"/>
          <p:cNvPicPr>
            <a:picLocks noChangeAspect="1"/>
          </p:cNvPicPr>
          <p:nvPr/>
        </p:nvPicPr>
        <p:blipFill>
          <a:blip r:embed="rId5"/>
          <a:stretch>
            <a:fillRect/>
          </a:stretch>
        </p:blipFill>
        <p:spPr>
          <a:xfrm>
            <a:off x="4239895" y="3942715"/>
            <a:ext cx="4834255" cy="2616200"/>
          </a:xfrm>
          <a:prstGeom prst="rect">
            <a:avLst/>
          </a:prstGeom>
        </p:spPr>
      </p:pic>
      <p:pic>
        <p:nvPicPr>
          <p:cNvPr id="16" name="图片 15"/>
          <p:cNvPicPr>
            <a:picLocks noChangeAspect="1"/>
          </p:cNvPicPr>
          <p:nvPr/>
        </p:nvPicPr>
        <p:blipFill>
          <a:blip r:embed="rId6"/>
          <a:stretch>
            <a:fillRect/>
          </a:stretch>
        </p:blipFill>
        <p:spPr>
          <a:xfrm>
            <a:off x="9358630" y="2034540"/>
            <a:ext cx="2798445" cy="321437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IAGRAM_VIRTUALLY_FRAME" val="{&quot;height&quot;:467.62511811023626,&quot;left&quot;:319.4577952755905,&quot;top&quot;:72.37488188976377,&quot;width&quot;:414.74456692913384}"/>
</p:tagLst>
</file>

<file path=ppt/tags/tag2.xml><?xml version="1.0" encoding="utf-8"?>
<p:tagLst xmlns:p="http://schemas.openxmlformats.org/presentationml/2006/main">
  <p:tag name="KSO_WM_DIAGRAM_VIRTUALLY_FRAME" val="{&quot;height&quot;:467.62511811023626,&quot;left&quot;:319.4577952755905,&quot;top&quot;:72.37488188976377,&quot;width&quot;:414.74456692913384}"/>
</p:tagLst>
</file>

<file path=ppt/tags/tag3.xml><?xml version="1.0" encoding="utf-8"?>
<p:tagLst xmlns:p="http://schemas.openxmlformats.org/presentationml/2006/main">
  <p:tag name="KSO_WM_DIAGRAM_VIRTUALLY_FRAME" val="{&quot;height&quot;:467.62511811023626,&quot;left&quot;:319.4577952755905,&quot;top&quot;:72.37488188976377,&quot;width&quot;:414.74456692913384}"/>
</p:tagLst>
</file>

<file path=ppt/tags/tag4.xml><?xml version="1.0" encoding="utf-8"?>
<p:tagLst xmlns:p="http://schemas.openxmlformats.org/presentationml/2006/main">
  <p:tag name="COMMONDATA" val="eyJoZGlkIjoiZmUzYmQ4NDk0MTliMWM5YzBkYTE2Y2NlYzNiNzlhM2UifQ=="/>
  <p:tag name="commondata" val="eyJoZGlkIjoiNWVjMTQ3OTNjODQyY2I3ZjFmZjc4MjI5NzRhMzI0ZjEifQ=="/>
  <p:tag name="resource_record_key" val="{&quot;29&quot;:[207509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522</Words>
  <Application>WPS 演示</Application>
  <PresentationFormat>自定义</PresentationFormat>
  <Paragraphs>23</Paragraphs>
  <Slides>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vt:i4>
      </vt:variant>
    </vt:vector>
  </HeadingPairs>
  <TitlesOfParts>
    <vt:vector size="10" baseType="lpstr">
      <vt:lpstr>Arial</vt:lpstr>
      <vt:lpstr>宋体</vt:lpstr>
      <vt:lpstr>Wingdings</vt:lpstr>
      <vt:lpstr>黑体</vt:lpstr>
      <vt:lpstr>微软雅黑</vt:lpstr>
      <vt:lpstr>Calibri</vt:lpstr>
      <vt:lpstr>Arial Unicode MS</vt:lpstr>
      <vt:lpstr>Calibri Light</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杨帅</dc:creator>
  <cp:lastModifiedBy>段岩松</cp:lastModifiedBy>
  <cp:revision>49</cp:revision>
  <dcterms:created xsi:type="dcterms:W3CDTF">2022-08-03T08:16:00Z</dcterms:created>
  <dcterms:modified xsi:type="dcterms:W3CDTF">2024-12-26T07:34:57Z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68298A73949A48DBA4BDC255077B7FE8_13</vt:lpwstr>
  </property>
  <property fmtid="{D5CDD505-2E9C-101B-9397-08002B2CF9AE}" pid="3" name="KSOProductBuildVer">
    <vt:lpwstr>2052-12.1.0.19302</vt:lpwstr>
  </property>
</Properties>
</file>