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4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image" Target="../media/image3.jpeg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4.png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4875"/>
          </a:xfrm>
          <a:prstGeom prst="rect">
            <a:avLst/>
          </a:prstGeom>
          <a:solidFill>
            <a:srgbClr val="C0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057114" y="919161"/>
            <a:ext cx="5267256" cy="593883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/>
          <p:nvPr/>
        </p:nvSpPr>
        <p:spPr>
          <a:xfrm>
            <a:off x="98425" y="919480"/>
            <a:ext cx="3872865" cy="60521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7000"/>
              </a:lnSpc>
            </a:pPr>
            <a:endParaRPr sz="1700" spc="10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 rtl="0" eaLnBrk="0">
              <a:lnSpc>
                <a:spcPct val="87000"/>
              </a:lnSpc>
            </a:pPr>
            <a:r>
              <a:rPr sz="170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公示说</a:t>
            </a: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明</a:t>
            </a:r>
            <a:endParaRPr sz="1700" spc="7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87000"/>
              </a:lnSpc>
            </a:pPr>
            <a:r>
              <a:rPr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70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100" spc="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该项目建筑设计调整方案于2024年12月4日经遂宁市国土空间规划委员会第三十七次常务会议审议通过。因经营需要，引进</a:t>
            </a:r>
            <a:r>
              <a:rPr lang="zh-CN" alt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品牌，扩大投资规模。现拟对该项目建筑设计方案进行调整。</a:t>
            </a:r>
            <a:endParaRPr lang="zh-CN" altLang="en-US" sz="110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1400"/>
              </a:lnSpc>
            </a:pPr>
            <a:r>
              <a:rPr lang="zh-CN" alt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现将调整内容进行批前公示，接受公众审阅，若对调整方案有异议和疑问者，请与公证处联系。若无异议，该项目按调整后实施，特此公示。</a:t>
            </a:r>
            <a:endParaRPr lang="zh-CN" altLang="en-US" sz="110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5240" indent="267335" algn="l" rtl="0" eaLnBrk="0">
              <a:lnSpc>
                <a:spcPct val="108000"/>
              </a:lnSpc>
              <a:spcBef>
                <a:spcPts val="50"/>
              </a:spcBef>
            </a:pPr>
            <a:endParaRPr sz="1100" spc="9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7780" indent="256540" algn="r" rtl="0" eaLnBrk="0">
              <a:lnSpc>
                <a:spcPct val="106000"/>
              </a:lnSpc>
              <a:spcBef>
                <a:spcPts val="140"/>
              </a:spcBef>
            </a:pPr>
            <a:r>
              <a:rPr sz="11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sz="1100" spc="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 </a:t>
            </a:r>
            <a:r>
              <a:rPr 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遂宁市自然资源和规划局</a:t>
            </a:r>
            <a:r>
              <a:rPr lang="en-US" sz="1100" spc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 sz="1100" spc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7780" indent="256540" algn="r" rtl="0" eaLnBrk="0">
              <a:lnSpc>
                <a:spcPct val="106000"/>
              </a:lnSpc>
              <a:spcBef>
                <a:spcPts val="140"/>
              </a:spcBef>
            </a:pPr>
            <a:r>
              <a:rPr lang="en-US" sz="11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2024年12月18日</a:t>
            </a:r>
            <a:endParaRPr lang="en-US" altLang="en-US" sz="1000" dirty="0"/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  <a:buClrTx/>
              <a:buSzTx/>
              <a:buNone/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公示日期：7个工作日</a:t>
            </a: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  <a:buClrTx/>
              <a:buSzTx/>
              <a:buNone/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公示期限：2024年12月18日至2024年12月27日</a:t>
            </a: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  <a:buClrTx/>
              <a:buSzTx/>
              <a:buNone/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项目名称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遂宁宝马4S店建设项目建筑设计方案调整</a:t>
            </a: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1285"/>
              </a:lnSpc>
              <a:spcBef>
                <a:spcPts val="270"/>
              </a:spcBef>
              <a:buClrTx/>
              <a:buSzTx/>
              <a:buNone/>
            </a:pP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建设位置：</a:t>
            </a:r>
            <a:r>
              <a:rPr sz="90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项目位于物流园区主干道B南侧</a:t>
            </a:r>
            <a:endParaRPr sz="900" spc="9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335" algn="l" rtl="0" eaLnBrk="0">
              <a:lnSpc>
                <a:spcPct val="99000"/>
              </a:lnSpc>
              <a:spcBef>
                <a:spcPts val="225"/>
              </a:spcBef>
            </a:pPr>
            <a:r>
              <a:rPr lang="zh-CN" altLang="en-US" sz="1100" dirty="0">
                <a:latin typeface="黑体" panose="02010609060101010101" charset="-122"/>
                <a:ea typeface="黑体" panose="02010609060101010101" charset="-122"/>
                <a:sym typeface="+mn-ea"/>
              </a:rPr>
              <a:t>调整内容</a:t>
            </a:r>
            <a:endParaRPr lang="zh-CN" altLang="en-US" sz="1100" dirty="0">
              <a:latin typeface="黑体" panose="02010609060101010101" charset="-122"/>
              <a:ea typeface="黑体" panose="02010609060101010101" charset="-122"/>
            </a:endParaRPr>
          </a:p>
          <a:p>
            <a:pPr algn="l" rtl="0" eaLnBrk="0">
              <a:lnSpc>
                <a:spcPct val="125000"/>
              </a:lnSpc>
            </a:pPr>
            <a:r>
              <a:rPr lang="en-US"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在原方案南侧停车区新建一幢问界4S店，原方案培训楼及已建4S店展厅未做变化。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algn="l" rtl="0" eaLnBrk="0">
              <a:lnSpc>
                <a:spcPct val="92000"/>
              </a:lnSpc>
              <a:spcBef>
                <a:spcPts val="270"/>
              </a:spcBef>
            </a:pP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附注：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1.陈述申辩意见反馈方式: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(1 )信函反馈意见:请邮寄至四川省遂宁市和平西路177号，遂宁市红旗公证处查收， 邮政编码629000。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(2)网上反馈意见:请登录查询网址，在对应公示图下方直接发表意见。             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(3)联系电话: 0825-2226912(遂宁市红旗公证处)                                 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2.有效反馈意见期:信函反馈意见邮戳日不应超过意见反馈期最后一天，逾期视为   无效意见，不予采纳。                                                           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3.有效反馈意见:注明真实联系人姓名、联系电话、联系地址，如反馈意见信息不   准确或不完整无法及时进步核对有关情况的视为无效意见。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indent="12700" algn="l" rtl="0" eaLnBrk="0">
              <a:lnSpc>
                <a:spcPct val="116000"/>
              </a:lnSpc>
              <a:spcBef>
                <a:spcPts val="20"/>
              </a:spcBef>
              <a:buClrTx/>
              <a:buSzTx/>
              <a:buFontTx/>
            </a:pPr>
            <a:r>
              <a:rPr sz="90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查询网址：https://szrzyghj.suining.gov.cn/</a:t>
            </a:r>
            <a:endParaRPr sz="900" spc="8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group 2"/>
          <p:cNvGrpSpPr/>
          <p:nvPr/>
        </p:nvGrpSpPr>
        <p:grpSpPr>
          <a:xfrm rot="21600000">
            <a:off x="0" y="-12700"/>
            <a:ext cx="12315825" cy="1210944"/>
            <a:chOff x="-111125" y="-12700"/>
            <a:chExt cx="12315825" cy="1210944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-111125" y="-7620"/>
              <a:ext cx="12192000" cy="926465"/>
            </a:xfrm>
            <a:prstGeom prst="rect">
              <a:avLst/>
            </a:prstGeom>
          </p:spPr>
        </p:pic>
        <p:sp>
          <p:nvSpPr>
            <p:cNvPr id="6" name="textbox 4"/>
            <p:cNvSpPr/>
            <p:nvPr/>
          </p:nvSpPr>
          <p:spPr>
            <a:xfrm>
              <a:off x="-12700" y="-12700"/>
              <a:ext cx="12217400" cy="1210944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ctr" rtl="0" eaLnBrk="0">
                <a:lnSpc>
                  <a:spcPct val="200000"/>
                </a:lnSpc>
              </a:pPr>
              <a:r>
                <a:rPr sz="24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遂宁宝马4S店建设项目建筑设计</a:t>
              </a:r>
              <a:r>
                <a:rPr sz="24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方案</a:t>
              </a:r>
              <a:r>
                <a:rPr sz="24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调整</a:t>
              </a:r>
              <a:r>
                <a:rPr sz="2400" spc="10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批前公</a:t>
              </a:r>
              <a:r>
                <a:rPr sz="2400" spc="40" dirty="0">
                  <a:ln w="9525" cap="flat" cmpd="sng">
                    <a:solidFill>
                      <a:srgbClr val="000000">
                        <a:alpha val="100000"/>
                      </a:srgbClr>
                    </a:solidFill>
                    <a:prstDash val="solid"/>
                    <a:miter lim="0"/>
                  </a:ln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示</a:t>
              </a:r>
              <a:endParaRPr lang="en-US" altLang="en-US" sz="3500" dirty="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02760" y="1003300"/>
            <a:ext cx="4763135" cy="2926080"/>
            <a:chOff x="8052" y="2007"/>
            <a:chExt cx="5332" cy="4184"/>
          </a:xfrm>
        </p:grpSpPr>
        <p:pic>
          <p:nvPicPr>
            <p:cNvPr id="14" name="图片 13" descr="C:/Users/Administrator/Desktop/图片4.jpg图片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9" r="2112" b="3802"/>
            <a:stretch>
              <a:fillRect/>
            </a:stretch>
          </p:blipFill>
          <p:spPr>
            <a:xfrm>
              <a:off x="8052" y="2007"/>
              <a:ext cx="5332" cy="4184"/>
            </a:xfrm>
            <a:prstGeom prst="rect">
              <a:avLst/>
            </a:prstGeom>
          </p:spPr>
        </p:pic>
        <p:sp>
          <p:nvSpPr>
            <p:cNvPr id="169" name="文本框 168"/>
            <p:cNvSpPr txBox="1"/>
            <p:nvPr>
              <p:custDataLst>
                <p:tags r:id="rId4"/>
              </p:custDataLst>
            </p:nvPr>
          </p:nvSpPr>
          <p:spPr>
            <a:xfrm>
              <a:off x="8314" y="2007"/>
              <a:ext cx="731" cy="28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700"/>
                <a:t>    </a:t>
              </a:r>
              <a:r>
                <a:rPr lang="zh-CN" altLang="en-US" sz="700" b="1"/>
                <a:t>调整前</a:t>
              </a:r>
              <a:endParaRPr lang="zh-CN" altLang="en-US" sz="700" b="1"/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9452" y="3748"/>
              <a:ext cx="2270" cy="6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7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4S</a:t>
              </a:r>
              <a:r>
                <a:rPr lang="zh-CN" altLang="en-US" sz="7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店展厅及修车库（已建）</a:t>
              </a:r>
              <a:endParaRPr lang="zh-CN" altLang="en-US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en-US" altLang="zh-CN" sz="7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       2F</a:t>
              </a:r>
              <a:endParaRPr lang="en-US" altLang="zh-CN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en-US" altLang="zh-CN" sz="700" b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</a:rPr>
                <a:t>   H=10.35     </a:t>
              </a:r>
              <a:endParaRPr lang="en-US" altLang="zh-CN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 rot="480000">
              <a:off x="11698" y="3215"/>
              <a:ext cx="1583" cy="6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sz="700" b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培训楼</a:t>
              </a:r>
              <a:r>
                <a:rPr lang="en-US" altLang="zh-CN" sz="700" b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 4F</a:t>
              </a:r>
              <a:endParaRPr 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zh-CN" sz="700" b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（待建）</a:t>
              </a:r>
              <a:endParaRPr 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  <a:p>
              <a:r>
                <a:rPr lang="en-US" altLang="zh-CN" sz="700" b="1">
                  <a:solidFill>
                    <a:srgbClr val="7030A0"/>
                  </a:solidFill>
                  <a:latin typeface="黑体" panose="02010609060101010101" charset="-122"/>
                  <a:ea typeface="黑体" panose="02010609060101010101" charset="-122"/>
                </a:rPr>
                <a:t>   H=19.80</a:t>
              </a:r>
              <a:endParaRPr lang="en-US" alt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16" name="图片 15" descr="C:/Users/LSX/Desktop/图片12.jpg图片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rcRect t="1405" r="19269" b="16478"/>
          <a:stretch>
            <a:fillRect/>
          </a:stretch>
        </p:blipFill>
        <p:spPr>
          <a:xfrm>
            <a:off x="4302760" y="3979545"/>
            <a:ext cx="4763770" cy="2804795"/>
          </a:xfrm>
          <a:prstGeom prst="rect">
            <a:avLst/>
          </a:prstGeom>
        </p:spPr>
      </p:pic>
      <p:sp>
        <p:nvSpPr>
          <p:cNvPr id="170" name="文本框 169"/>
          <p:cNvSpPr txBox="1"/>
          <p:nvPr>
            <p:custDataLst>
              <p:tags r:id="rId9"/>
            </p:custDataLst>
          </p:nvPr>
        </p:nvSpPr>
        <p:spPr>
          <a:xfrm>
            <a:off x="4520565" y="4004945"/>
            <a:ext cx="657860" cy="198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700" b="1"/>
              <a:t>     </a:t>
            </a:r>
            <a:r>
              <a:rPr lang="zh-CN" altLang="en-US" sz="700" b="1"/>
              <a:t>调整后</a:t>
            </a:r>
            <a:endParaRPr lang="zh-CN" altLang="en-US" sz="700" b="1"/>
          </a:p>
        </p:txBody>
      </p:sp>
      <p:sp>
        <p:nvSpPr>
          <p:cNvPr id="18" name="圆角矩形 17"/>
          <p:cNvSpPr/>
          <p:nvPr>
            <p:custDataLst>
              <p:tags r:id="rId10"/>
            </p:custDataLst>
          </p:nvPr>
        </p:nvSpPr>
        <p:spPr>
          <a:xfrm rot="20520000">
            <a:off x="5556885" y="5556250"/>
            <a:ext cx="2127250" cy="452120"/>
          </a:xfrm>
          <a:prstGeom prst="roundRect">
            <a:avLst/>
          </a:prstGeom>
          <a:noFill/>
          <a:ln w="8255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7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 rot="480000">
            <a:off x="7418070" y="4721860"/>
            <a:ext cx="142557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培训楼</a:t>
            </a:r>
            <a:r>
              <a:rPr lang="en-US" alt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 4F</a:t>
            </a:r>
            <a:endParaRPr lang="zh-CN" sz="700" b="1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（待建）</a:t>
            </a:r>
            <a:endParaRPr lang="zh-CN" sz="700" b="1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700" b="1">
                <a:solidFill>
                  <a:srgbClr val="7030A0"/>
                </a:solidFill>
                <a:latin typeface="黑体" panose="02010609060101010101" charset="-122"/>
                <a:ea typeface="黑体" panose="02010609060101010101" charset="-122"/>
              </a:rPr>
              <a:t>   H=19.80</a:t>
            </a:r>
            <a:endParaRPr lang="en-US" altLang="zh-CN" sz="700" b="1">
              <a:solidFill>
                <a:srgbClr val="7030A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 rot="20160000">
            <a:off x="5989320" y="5581015"/>
            <a:ext cx="1621790" cy="300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7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问界</a:t>
            </a:r>
            <a:r>
              <a:rPr lang="en-US" altLang="zh-CN" sz="7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4S</a:t>
            </a:r>
            <a:r>
              <a:rPr lang="zh-CN" altLang="en-US" sz="7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店</a:t>
            </a:r>
            <a:r>
              <a:rPr lang="zh-CN" altLang="en-US" sz="7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（新建）</a:t>
            </a:r>
            <a:endParaRPr lang="zh-CN" altLang="en-US" sz="7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7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2F   H=12.15m</a:t>
            </a:r>
            <a:endParaRPr lang="zh-CN" altLang="en-US" sz="7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5460365" y="5175250"/>
            <a:ext cx="2044065" cy="425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4S</a:t>
            </a:r>
            <a:r>
              <a:rPr lang="zh-CN" altLang="en-US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店展厅及修车库（已建）</a:t>
            </a:r>
            <a:endParaRPr lang="zh-CN" altLang="en-US" sz="7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    2F</a:t>
            </a:r>
            <a:endParaRPr lang="en-US" altLang="zh-CN" sz="7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7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 H=10.35     </a:t>
            </a:r>
            <a:endParaRPr lang="en-US" altLang="zh-CN" sz="7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14"/>
            </p:custDataLst>
          </p:nvPr>
        </p:nvGrpSpPr>
        <p:grpSpPr>
          <a:xfrm>
            <a:off x="7568565" y="6375400"/>
            <a:ext cx="1099185" cy="229870"/>
            <a:chOff x="11531" y="5716"/>
            <a:chExt cx="1731" cy="362"/>
          </a:xfrm>
        </p:grpSpPr>
        <p:sp>
          <p:nvSpPr>
            <p:cNvPr id="12" name="圆角矩形 11"/>
            <p:cNvSpPr/>
            <p:nvPr>
              <p:custDataLst>
                <p:tags r:id="rId15"/>
              </p:custDataLst>
            </p:nvPr>
          </p:nvSpPr>
          <p:spPr>
            <a:xfrm>
              <a:off x="11531" y="5790"/>
              <a:ext cx="526" cy="21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/>
            </a:p>
          </p:txBody>
        </p:sp>
        <p:sp>
          <p:nvSpPr>
            <p:cNvPr id="13" name="文本框 12"/>
            <p:cNvSpPr txBox="1"/>
            <p:nvPr>
              <p:custDataLst>
                <p:tags r:id="rId16"/>
              </p:custDataLst>
            </p:nvPr>
          </p:nvSpPr>
          <p:spPr>
            <a:xfrm>
              <a:off x="12016" y="5716"/>
              <a:ext cx="1246" cy="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>
                  <a:latin typeface="黑体" panose="02010609060101010101" charset="-122"/>
                  <a:ea typeface="黑体" panose="02010609060101010101" charset="-122"/>
                </a:rPr>
                <a:t>新建部分</a:t>
              </a:r>
              <a:endParaRPr lang="zh-CN" altLang="en-US" sz="9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98635" y="1628775"/>
            <a:ext cx="2744470" cy="42665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10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11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12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13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14.xml><?xml version="1.0" encoding="utf-8"?>
<p:tagLst xmlns:p="http://schemas.openxmlformats.org/presentationml/2006/main">
  <p:tag name="KSO_WPP_MARK_KEY" val="37279f2e-7773-4944-9fdf-4c9acd7b0c11"/>
  <p:tag name="COMMONDATA" val="eyJoZGlkIjoiZGFkZDA5NThjMmI5MDI3MTdmYTg4NTY4ODkzMjY1MmIifQ=="/>
</p:tagLst>
</file>

<file path=ppt/tags/tag2.xml><?xml version="1.0" encoding="utf-8"?>
<p:tagLst xmlns:p="http://schemas.openxmlformats.org/presentationml/2006/main">
  <p:tag name="KSO_WM_BEAUTIFY_FLAG" val=""/>
  <p:tag name="KSO_WM_DIAGRAM_VIRTUALLY_FRAME" val="{&quot;height&quot;:437.7,&quot;left&quot;:402.6,&quot;top&quot;:98.45,&quot;width&quot;:542.35}"/>
</p:tagLst>
</file>

<file path=ppt/tags/tag3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4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5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6.xml><?xml version="1.0" encoding="utf-8"?>
<p:tagLst xmlns:p="http://schemas.openxmlformats.org/presentationml/2006/main">
  <p:tag name="KSO_WM_BEAUTIFY_FLAG" val=""/>
  <p:tag name="KSO_WM_DIAGRAM_VIRTUALLY_FRAME" val="{&quot;height&quot;:437.7,&quot;left&quot;:402.6,&quot;top&quot;:98.45,&quot;width&quot;:542.35}"/>
</p:tagLst>
</file>

<file path=ppt/tags/tag7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8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ags/tag9.xml><?xml version="1.0" encoding="utf-8"?>
<p:tagLst xmlns:p="http://schemas.openxmlformats.org/presentationml/2006/main">
  <p:tag name="KSO_WM_DIAGRAM_VIRTUALLY_FRAME" val="{&quot;height&quot;:437.7,&quot;left&quot;:402.6,&quot;top&quot;:98.45,&quot;width&quot;:542.3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898</Words>
  <Application>WPS 演示</Application>
  <PresentationFormat>宽屏</PresentationFormat>
  <Paragraphs>50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黑体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段岩松</cp:lastModifiedBy>
  <cp:revision>14</cp:revision>
  <dcterms:created xsi:type="dcterms:W3CDTF">2023-04-17T09:05:00Z</dcterms:created>
  <dcterms:modified xsi:type="dcterms:W3CDTF">2024-12-17T06:17:28Z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2023-04-19T08:17:06Z</vt:filetime>
  </property>
  <property fmtid="{D5CDD505-2E9C-101B-9397-08002B2CF9AE}" pid="4" name="ICV">
    <vt:lpwstr>2D59B41591E742859DA801957C75902E_12</vt:lpwstr>
  </property>
  <property fmtid="{D5CDD505-2E9C-101B-9397-08002B2CF9AE}" pid="5" name="KSOProductBuildVer">
    <vt:lpwstr>2052-12.1.0.19302</vt:lpwstr>
  </property>
</Properties>
</file>