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custDataLst>
    <p:tags r:id="rId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erson C. Hsieh" initials="ACH" lastIdx="29" clrIdx="0"/>
  <p:cmAuthor id="1" name="Administrator" initials="A" lastIdx="1" clrIdx="0"/>
  <p:cmAuthor id="3" name="LM" initials="L" lastIdx="1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20" y="-108"/>
      </p:cViewPr>
      <p:guideLst>
        <p:guide orient="horz" pos="21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.xml"/><Relationship Id="rId8" Type="http://schemas.openxmlformats.org/officeDocument/2006/relationships/commentAuthors" Target="commentAuthors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111125" y="1202690"/>
            <a:ext cx="4275455" cy="56051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843405" algn="l" rtl="0" eaLnBrk="0">
              <a:lnSpc>
                <a:spcPct val="95000"/>
              </a:lnSpc>
            </a:pPr>
            <a:r>
              <a:rPr lang="zh-CN" altLang="zh-CN" spc="80" dirty="0"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</a:rPr>
              <a:t>公示说明</a:t>
            </a:r>
            <a:endParaRPr lang="zh-CN" altLang="zh-CN" spc="80" dirty="0">
              <a:latin typeface="仿宋" panose="02010609060101010101" charset="-122"/>
              <a:ea typeface="仿宋" panose="02010609060101010101" charset="-122"/>
              <a:cs typeface="宋体" panose="02010600030101010101" pitchFamily="2" charset="-122"/>
            </a:endParaRPr>
          </a:p>
          <a:p>
            <a:pPr marL="15240" indent="267335" algn="l" rtl="0" eaLnBrk="0">
              <a:lnSpc>
                <a:spcPct val="108000"/>
              </a:lnSpc>
              <a:spcBef>
                <a:spcPts val="50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该项目建筑设计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方案调整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于2024年12月4日由遂宁市国土空间规划委员会第三十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七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次常务会审议通过。为了提升项目住宅居住品质，结合近期发布的《促进市主城区房地产业健康发展“3.0”版本政策措施》的文件精神，在该地块不增加容积率的情况下，拟对该项目建筑设计方案进行调整。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780" indent="256540" algn="l" rtl="0" eaLnBrk="0">
              <a:lnSpc>
                <a:spcPct val="106000"/>
              </a:lnSpc>
              <a:spcBef>
                <a:spcPts val="140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现将调整内容进行批前公示，接受公众审阅，若对调整方案有异议和疑问者，请与公证处联系。若无异议，该项目按设计方案实施，特此公示。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780" indent="256540" algn="l" rtl="0" eaLnBrk="0">
              <a:lnSpc>
                <a:spcPct val="106000"/>
              </a:lnSpc>
              <a:spcBef>
                <a:spcPts val="140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         遂宁市自然资源和规划局  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780" indent="256540" algn="l" rtl="0" eaLnBrk="0">
              <a:lnSpc>
                <a:spcPct val="106000"/>
              </a:lnSpc>
              <a:spcBef>
                <a:spcPts val="140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            2024年12月11日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eaLnBrk="0">
              <a:lnSpc>
                <a:spcPts val="1285"/>
              </a:lnSpc>
              <a:spcBef>
                <a:spcPts val="270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公示日期:7个工作日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3335" algn="l" rtl="0" eaLnBrk="0">
              <a:lnSpc>
                <a:spcPct val="91000"/>
              </a:lnSpc>
              <a:spcBef>
                <a:spcPts val="105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公示期限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2024年12月11日至2024年12月19日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3335" algn="l" rtl="0" eaLnBrk="0">
              <a:lnSpc>
                <a:spcPct val="91000"/>
              </a:lnSpc>
              <a:spcBef>
                <a:spcPts val="105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项目名称:正黄阅江府二期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13335" algn="l" rtl="0" eaLnBrk="0">
              <a:lnSpc>
                <a:spcPct val="91000"/>
              </a:lnSpc>
              <a:spcBef>
                <a:spcPts val="105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建设位置：遂宁市船山区遂州北路东侧，石溪街以北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2860" algn="l" rtl="0" eaLnBrk="0">
              <a:lnSpc>
                <a:spcPts val="1195"/>
              </a:lnSpc>
              <a:spcBef>
                <a:spcPts val="130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调整内容：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2860" algn="l" rtl="0" eaLnBrk="0">
              <a:lnSpc>
                <a:spcPts val="1195"/>
              </a:lnSpc>
              <a:spcBef>
                <a:spcPts val="130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1.在保证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该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项目容积率、建筑风貌不变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情况下，优化提升住宅内部使用空间，飘窗进深由0.6米调整为0.8米，3#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5#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楼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户型客厅阳台由1.8米进深调整至2.2米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景观阳台由1.8米调整至2米，生活阳台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开间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由1.8米调整至4.2米。6#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10#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楼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户型客厅阳台由1.6米进深调整至2.0米，生活阳台由1.55米调至1.85米。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部分户型开间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由7米调整至7.15米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生活阳台由1.55米调整至2米。11#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12#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楼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户型景观阳台由1.6米调整至2m米，生活阳台由1.5米调整至2米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同时调整楼栋间距。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2860" algn="l" rtl="0" eaLnBrk="0">
              <a:lnSpc>
                <a:spcPts val="1195"/>
              </a:lnSpc>
              <a:spcBef>
                <a:spcPts val="130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2.在保证地库车位个数不变情况下，调整地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下车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库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车位布局。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2860" algn="l" rtl="0" eaLnBrk="0">
              <a:lnSpc>
                <a:spcPts val="1195"/>
              </a:lnSpc>
              <a:spcBef>
                <a:spcPts val="130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3.</a:t>
            </a:r>
            <a:r>
              <a:rPr lang="zh-CN" altLang="en-US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部份经济技术指标调整如图所示。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2860" algn="l" rtl="0" eaLnBrk="0">
              <a:lnSpc>
                <a:spcPts val="1195"/>
              </a:lnSpc>
              <a:spcBef>
                <a:spcPts val="130"/>
              </a:spcBef>
            </a:pP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附注：</a:t>
            </a:r>
            <a:endParaRPr lang="en-US" altLang="zh-CN" sz="900" spc="70" dirty="0">
              <a:solidFill>
                <a:schemeClr val="tx1">
                  <a:alpha val="10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6035" algn="l" rtl="0" eaLnBrk="0">
              <a:lnSpc>
                <a:spcPts val="120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1.陈述申辩意见反馈方式</a:t>
            </a:r>
            <a:r>
              <a:rPr sz="90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endParaRPr lang="en-US" altLang="en-US" sz="9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6035" indent="12700" algn="l" rtl="0" eaLnBrk="0">
              <a:lnSpc>
                <a:spcPct val="116000"/>
              </a:lnSpc>
              <a:spcBef>
                <a:spcPts val="20"/>
              </a:spcBef>
            </a:pP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en-US" altLang="zh-CN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1)</a:t>
            </a:r>
            <a:r>
              <a:rPr lang="zh-CN" altLang="en-US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信函反馈意见</a:t>
            </a:r>
            <a:r>
              <a:rPr lang="en-US" altLang="zh-CN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请邮寄至四川省遂宁市船山区</a:t>
            </a:r>
            <a:r>
              <a:rPr lang="zh-CN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遂州中路</a:t>
            </a:r>
            <a:r>
              <a:rPr lang="en-US" altLang="zh-CN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182</a:t>
            </a:r>
            <a:r>
              <a:rPr lang="zh-CN" altLang="en-US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号，遂宁市国正公证处</a:t>
            </a:r>
            <a:r>
              <a:rPr lang="zh-CN" altLang="en-US" sz="9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 </a:t>
            </a:r>
            <a:r>
              <a:rPr lang="zh-CN" altLang="en-US" sz="900" spc="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邮政编码</a:t>
            </a:r>
            <a:r>
              <a:rPr lang="en-US" altLang="zh-CN" sz="900" spc="6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62900</a:t>
            </a:r>
            <a:r>
              <a:rPr lang="en-US" altLang="zh-CN" sz="9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</a:t>
            </a:r>
            <a:r>
              <a:rPr lang="zh-CN" altLang="en-US" sz="9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9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en-US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网上反馈意见</a:t>
            </a:r>
            <a:r>
              <a:rPr lang="en-US" altLang="zh-CN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请登录查询网址，在对应公示图下方直接发表意见</a:t>
            </a:r>
            <a:r>
              <a:rPr lang="zh-CN" altLang="en-US" sz="9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r>
              <a:rPr lang="zh-CN" altLang="en-US" sz="9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</a:t>
            </a:r>
            <a:endParaRPr lang="zh-CN" altLang="en-US" sz="900" spc="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90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(3)</a:t>
            </a:r>
            <a:r>
              <a:rPr lang="zh-CN" altLang="en-US" sz="90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联系电话</a:t>
            </a:r>
            <a:r>
              <a:rPr lang="en-US" altLang="zh-CN" sz="90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0825-</a:t>
            </a:r>
            <a:r>
              <a:rPr lang="en-US" altLang="zh-CN" sz="900" spc="70" dirty="0">
                <a:solidFill>
                  <a:schemeClr val="tx1">
                    <a:alpha val="10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2310136</a:t>
            </a:r>
            <a:r>
              <a:rPr lang="en-US" altLang="zh-CN" sz="900" spc="70" dirty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90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90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遂宁市遂宁市国正公证处</a:t>
            </a:r>
            <a:r>
              <a:rPr lang="en-US" altLang="zh-CN" sz="9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                                  </a:t>
            </a:r>
            <a:r>
              <a:rPr lang="en-US" altLang="zh-CN" sz="9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有效反馈意见期</a:t>
            </a:r>
            <a:r>
              <a:rPr lang="en-US" altLang="zh-CN" sz="9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信函反馈意见邮戳日不应超过意见反馈期最后一天，逾</a:t>
            </a:r>
            <a:r>
              <a:rPr lang="zh-CN" altLang="en-US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期</a:t>
            </a:r>
            <a:r>
              <a:rPr lang="zh-CN" altLang="en-US" sz="9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视为</a:t>
            </a: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无效意见，不予采纳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r>
              <a:rPr lang="zh-CN" altLang="en-US" sz="9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                                            </a:t>
            </a:r>
            <a:endParaRPr lang="zh-CN" altLang="en-US" sz="900" spc="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9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有效反馈意见</a:t>
            </a:r>
            <a:r>
              <a:rPr lang="en-US" altLang="zh-CN" sz="9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注明真实联系人姓名、联系电话、联系地址，如反馈意见</a:t>
            </a:r>
            <a:r>
              <a:rPr lang="zh-CN" altLang="en-US" sz="900" spc="9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信</a:t>
            </a:r>
            <a:r>
              <a:rPr lang="zh-CN" altLang="en-US" sz="9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息不</a:t>
            </a: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准确或不完整无法及时进步核对有关情况的视为无效意</a:t>
            </a:r>
            <a:r>
              <a:rPr lang="zh-CN" altLang="en-US" sz="9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见</a:t>
            </a:r>
            <a:r>
              <a:rPr lang="zh-CN" altLang="en-US" sz="9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900" spc="0" dirty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4" name="group 2"/>
          <p:cNvGrpSpPr/>
          <p:nvPr/>
        </p:nvGrpSpPr>
        <p:grpSpPr>
          <a:xfrm rot="21600000">
            <a:off x="0" y="0"/>
            <a:ext cx="12192000" cy="1141374"/>
            <a:chOff x="0" y="0"/>
            <a:chExt cx="12192000" cy="1141374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12192000" cy="1141374"/>
            </a:xfrm>
            <a:prstGeom prst="rect">
              <a:avLst/>
            </a:prstGeom>
          </p:spPr>
        </p:pic>
        <p:sp>
          <p:nvSpPr>
            <p:cNvPr id="6" name="textbox 4"/>
            <p:cNvSpPr/>
            <p:nvPr/>
          </p:nvSpPr>
          <p:spPr>
            <a:xfrm>
              <a:off x="-12700" y="-12700"/>
              <a:ext cx="12217400" cy="121094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algn="ctr" eaLnBrk="0">
                <a:lnSpc>
                  <a:spcPct val="111000"/>
                </a:lnSpc>
              </a:pPr>
              <a:r>
                <a:rPr lang="zh-CN" altLang="en-US" sz="2000" spc="10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zh-CN" altLang="en-US" sz="200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遂宁正高房地产开发有限公司</a:t>
              </a:r>
              <a:endParaRPr lang="zh-CN" altLang="en-US" sz="2000" spc="40" dirty="0">
                <a:ln w="952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endParaRPr>
            </a:p>
            <a:p>
              <a:pPr algn="ctr" eaLnBrk="0">
                <a:lnSpc>
                  <a:spcPct val="111000"/>
                </a:lnSpc>
              </a:pPr>
              <a:r>
                <a:rPr lang="zh-CN" altLang="en-US" sz="200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正黄阅江府二期（老城区ZDY1-04-01地块）</a:t>
              </a:r>
              <a:r>
                <a:rPr lang="en-US" altLang="zh-CN" sz="200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)</a:t>
              </a:r>
              <a:r>
                <a:rPr lang="zh-CN" altLang="en-US" sz="200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建筑</a:t>
              </a:r>
              <a:r>
                <a:rPr lang="zh-CN" altLang="en-US" sz="200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设计方案调整批前公示</a:t>
              </a:r>
              <a:endParaRPr lang="en-US" altLang="en-US" sz="20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542790" y="1250315"/>
            <a:ext cx="3877310" cy="1076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0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zh-CN" altLang="en-US" sz="1100" dirty="0"/>
          </a:p>
        </p:txBody>
      </p:sp>
      <p:pic>
        <p:nvPicPr>
          <p:cNvPr id="8" name="图片 7" descr="T 4_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830" y="1494790"/>
            <a:ext cx="2040255" cy="1442720"/>
          </a:xfrm>
          <a:prstGeom prst="rect">
            <a:avLst/>
          </a:prstGeom>
        </p:spPr>
      </p:pic>
      <p:pic>
        <p:nvPicPr>
          <p:cNvPr id="9" name="图片 8" descr="T4旧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575" y="1492250"/>
            <a:ext cx="2040255" cy="1442720"/>
          </a:xfrm>
          <a:prstGeom prst="rect">
            <a:avLst/>
          </a:prstGeom>
        </p:spPr>
      </p:pic>
      <p:pic>
        <p:nvPicPr>
          <p:cNvPr id="10" name="图片 9" descr="十字形旧_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710" y="3065145"/>
            <a:ext cx="2037080" cy="1440815"/>
          </a:xfrm>
          <a:prstGeom prst="rect">
            <a:avLst/>
          </a:prstGeom>
        </p:spPr>
      </p:pic>
      <p:pic>
        <p:nvPicPr>
          <p:cNvPr id="11" name="图片 10" descr="十字形T6_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8830" y="3065145"/>
            <a:ext cx="2037080" cy="1440180"/>
          </a:xfrm>
          <a:prstGeom prst="rect">
            <a:avLst/>
          </a:prstGeom>
        </p:spPr>
      </p:pic>
      <p:pic>
        <p:nvPicPr>
          <p:cNvPr id="12" name="图片 11" descr="蝶形旧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710" y="4750435"/>
            <a:ext cx="2019300" cy="1427480"/>
          </a:xfrm>
          <a:prstGeom prst="rect">
            <a:avLst/>
          </a:prstGeom>
        </p:spPr>
      </p:pic>
      <p:pic>
        <p:nvPicPr>
          <p:cNvPr id="14" name="图片 13" descr="蝶形T6_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8830" y="4744085"/>
            <a:ext cx="2027555" cy="14338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604885" y="1226820"/>
            <a:ext cx="3540125" cy="1076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endParaRPr lang="zh-CN" altLang="en-US" sz="9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825" y="4306570"/>
            <a:ext cx="2724150" cy="25012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l="2697" r="20828" b="10375"/>
          <a:stretch>
            <a:fillRect/>
          </a:stretch>
        </p:blipFill>
        <p:spPr>
          <a:xfrm>
            <a:off x="4695825" y="1492250"/>
            <a:ext cx="3016885" cy="26777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37279f2e-7773-4944-9fdf-4c9acd7b0c11"/>
  <p:tag name="COMMONDATA" val="eyJoZGlkIjoiNmU4OTEzMzQ0MDc2Njk2ZDgxMGMzZmQ0YjdiMDdmMWIifQ=="/>
  <p:tag name="commondata" val="eyJoZGlkIjoiNjg2NjNkNmJlYjZhMWYwOWEyMWM5OTE5N2JhMGFiZjU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1059</Words>
  <Application>WPS 演示</Application>
  <PresentationFormat>自定义</PresentationFormat>
  <Paragraphs>25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仿宋</vt:lpstr>
      <vt:lpstr>黑体</vt:lpstr>
      <vt:lpstr>微软雅黑</vt:lpstr>
      <vt:lpstr>Arial Unicode MS</vt:lpstr>
      <vt:lpstr>Calibri</vt:lpstr>
      <vt:lpstr>Office theme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FACP-MA15</dc:creator>
  <cp:lastModifiedBy>Administrator</cp:lastModifiedBy>
  <cp:revision>45</cp:revision>
  <dcterms:created xsi:type="dcterms:W3CDTF">2023-04-17T09:05:00Z</dcterms:created>
  <dcterms:modified xsi:type="dcterms:W3CDTF">2024-12-10T06:36:32Z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wqlLaW5nc29mdCBQREYgdG8gV1BTIDgw</vt:lpwstr>
  </property>
  <property fmtid="{D5CDD505-2E9C-101B-9397-08002B2CF9AE}" pid="3" name="Created">
    <vt:filetime>2023-04-24T08:17:06Z</vt:filetime>
  </property>
  <property fmtid="{D5CDD505-2E9C-101B-9397-08002B2CF9AE}" pid="4" name="ICV">
    <vt:lpwstr>D907047AF4554583AEEA52159F024174_13</vt:lpwstr>
  </property>
  <property fmtid="{D5CDD505-2E9C-101B-9397-08002B2CF9AE}" pid="5" name="KSOProductBuildVer">
    <vt:lpwstr>2052-12.1.0.18912</vt:lpwstr>
  </property>
</Properties>
</file>