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205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302" y="293"/>
      </p:cViewPr>
      <p:guideLst>
        <p:guide pos="3205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l="12124" r="12696"/>
          <a:stretch>
            <a:fillRect/>
          </a:stretch>
        </p:blipFill>
        <p:spPr>
          <a:xfrm>
            <a:off x="8818632" y="4343299"/>
            <a:ext cx="3362983" cy="25147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r="7307"/>
          <a:stretch>
            <a:fillRect/>
          </a:stretch>
        </p:blipFill>
        <p:spPr>
          <a:xfrm>
            <a:off x="5087938" y="1114393"/>
            <a:ext cx="3771582" cy="39774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938" y="5056442"/>
            <a:ext cx="3771582" cy="1801558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529613" y="1198244"/>
            <a:ext cx="962237" cy="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总平面图</a:t>
            </a:r>
            <a:endParaRPr lang="zh-CN" altLang="en-US" sz="1100" dirty="0"/>
          </a:p>
        </p:txBody>
      </p:sp>
      <p:sp>
        <p:nvSpPr>
          <p:cNvPr id="2" name="textbox 1"/>
          <p:cNvSpPr/>
          <p:nvPr/>
        </p:nvSpPr>
        <p:spPr>
          <a:xfrm>
            <a:off x="111125" y="1202690"/>
            <a:ext cx="4693285" cy="57689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843405" algn="l" rtl="0" eaLnBrk="0">
              <a:lnSpc>
                <a:spcPct val="95000"/>
              </a:lnSpc>
            </a:pPr>
            <a:r>
              <a:rPr sz="17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公示说</a:t>
            </a:r>
            <a:r>
              <a:rPr sz="17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</a:t>
            </a:r>
            <a:endParaRPr lang="en-US" altLang="en-US" sz="1700" dirty="0"/>
          </a:p>
          <a:p>
            <a:pPr marL="15240" indent="267335" algn="l" rtl="0" eaLnBrk="0">
              <a:lnSpc>
                <a:spcPct val="108000"/>
              </a:lnSpc>
              <a:spcBef>
                <a:spcPts val="50"/>
              </a:spcBef>
            </a:pPr>
            <a:r>
              <a:rPr lang="zh-CN" altLang="en-US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该项目建筑设计方案于</a:t>
            </a:r>
            <a:r>
              <a:rPr lang="en-US" altLang="zh-CN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2024</a:t>
            </a:r>
            <a:r>
              <a:rPr lang="zh-CN" altLang="en-US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12</a:t>
            </a:r>
            <a:r>
              <a:rPr lang="zh-CN" altLang="en-US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r>
              <a:rPr lang="en-US" altLang="zh-CN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日由遂宁市国土空间规划委员会第三十七次常务会审议通过。</a:t>
            </a:r>
            <a:endParaRPr lang="en-US" altLang="zh-CN" sz="1100" dirty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5240" indent="267335" algn="l" rtl="0" eaLnBrk="0">
              <a:lnSpc>
                <a:spcPct val="108000"/>
              </a:lnSpc>
              <a:spcBef>
                <a:spcPts val="50"/>
              </a:spcBef>
            </a:pPr>
            <a:r>
              <a:rPr lang="zh-CN" altLang="en-US"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现将项目内容进行批前公示，接受公众审阅，若对调整方案有</a:t>
            </a:r>
            <a:r>
              <a:rPr lang="zh-CN" altLang="en-US" sz="110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异</a:t>
            </a:r>
            <a:r>
              <a:rPr lang="zh-CN" altLang="en-US" sz="11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议和疑问者，请与遂宁市自然资源和规划局联系。若无异议，该项目按设计方案实施，</a:t>
            </a:r>
            <a:r>
              <a:rPr lang="zh-CN" altLang="en-US" sz="110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特</a:t>
            </a:r>
            <a:r>
              <a:rPr lang="zh-CN" altLang="en-US" sz="110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此公示</a:t>
            </a:r>
            <a:r>
              <a:rPr lang="zh-CN" altLang="en-US" sz="11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100" dirty="0"/>
          </a:p>
          <a:p>
            <a:pPr marL="3663950" indent="-474345" algn="r" rtl="0" eaLnBrk="0">
              <a:lnSpc>
                <a:spcPct val="114000"/>
              </a:lnSpc>
              <a:spcBef>
                <a:spcPts val="1110"/>
              </a:spcBef>
            </a:pPr>
            <a:r>
              <a:rPr lang="zh-CN" altLang="en-US" sz="9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遂宁市自然资源和规划</a:t>
            </a:r>
            <a:r>
              <a:rPr lang="zh-CN" altLang="en-US" sz="9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局</a:t>
            </a:r>
            <a:r>
              <a:rPr lang="en-US" altLang="zh-CN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</a:t>
            </a:r>
            <a:r>
              <a:rPr lang="zh-CN" altLang="en-US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9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zh-CN" altLang="en-US" sz="1000" dirty="0"/>
          </a:p>
          <a:p>
            <a:pPr marL="12700" eaLnBrk="0">
              <a:lnSpc>
                <a:spcPts val="1285"/>
              </a:lnSpc>
              <a:spcBef>
                <a:spcPts val="270"/>
              </a:spcBef>
            </a:pPr>
            <a:r>
              <a:rPr lang="zh-CN" alt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项目名称</a:t>
            </a:r>
            <a:r>
              <a:rPr lang="en-US" altLang="zh-CN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zh-CN" alt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锦绣潮鸣项目（</a:t>
            </a:r>
            <a:r>
              <a:rPr lang="en-US" altLang="zh-CN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HD04-03-02</a:t>
            </a:r>
            <a:r>
              <a:rPr lang="zh-CN" alt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地块）建筑设计方案</a:t>
            </a:r>
            <a:endParaRPr lang="en-US" altLang="zh-CN" sz="900" spc="6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2700" eaLnBrk="0">
              <a:lnSpc>
                <a:spcPts val="1285"/>
              </a:lnSpc>
              <a:spcBef>
                <a:spcPts val="270"/>
              </a:spcBef>
            </a:pP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公示日期: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个工作日</a:t>
            </a:r>
            <a:endParaRPr lang="en-US" altLang="en-US" sz="900" spc="6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3335" eaLnBrk="0">
              <a:lnSpc>
                <a:spcPct val="91000"/>
              </a:lnSpc>
              <a:spcBef>
                <a:spcPts val="105"/>
              </a:spcBef>
            </a:pP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公示期限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202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日至202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17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endParaRPr lang="en-US" altLang="en-US" sz="900" spc="6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8415" eaLnBrk="0">
              <a:lnSpc>
                <a:spcPts val="1195"/>
              </a:lnSpc>
            </a:pPr>
            <a:r>
              <a:rPr sz="900" spc="60" dirty="0" err="1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审查单位</a:t>
            </a:r>
            <a:r>
              <a:rPr sz="900" spc="60" dirty="0" err="1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</a:t>
            </a:r>
            <a:r>
              <a:rPr sz="900" spc="60" dirty="0" err="1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遂宁市自然资源和规划局</a:t>
            </a:r>
            <a:endParaRPr lang="en-US" altLang="en-US" sz="900" spc="6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3335" algn="l" rtl="0" eaLnBrk="0">
              <a:lnSpc>
                <a:spcPct val="99000"/>
              </a:lnSpc>
              <a:spcBef>
                <a:spcPts val="225"/>
              </a:spcBef>
            </a:pPr>
            <a:endParaRPr sz="900" spc="9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9000"/>
              </a:lnSpc>
              <a:spcBef>
                <a:spcPts val="225"/>
              </a:spcBef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简要规划说明∶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2860" algn="l" rtl="0" eaLnBrk="0">
              <a:lnSpc>
                <a:spcPts val="1195"/>
              </a:lnSpc>
              <a:spcBef>
                <a:spcPts val="130"/>
              </a:spcBef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1.项目概况∶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eaLnBrk="0">
              <a:lnSpc>
                <a:spcPct val="92000"/>
              </a:lnSpc>
              <a:spcBef>
                <a:spcPts val="5"/>
              </a:spcBef>
            </a:pPr>
            <a:r>
              <a:rPr lang="zh-CN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项目位于遂宁市河东新区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HD04—03—02</a:t>
            </a:r>
            <a:r>
              <a:rPr lang="zh-CN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地块，</a:t>
            </a:r>
            <a:r>
              <a:rPr lang="zh-CN" alt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旌忠路以南、香林北路以东</a:t>
            </a:r>
            <a:r>
              <a:rPr lang="zh-CN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，用地性质为二类城镇住宅用地，总用地面积为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75950.42</a:t>
            </a:r>
            <a:r>
              <a:rPr lang="zh-CN" alt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平方米（约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113.93</a:t>
            </a:r>
            <a:r>
              <a:rPr lang="zh-CN" alt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亩）</a:t>
            </a:r>
            <a:r>
              <a:rPr lang="zh-CN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2700" eaLnBrk="0">
              <a:lnSpc>
                <a:spcPct val="92000"/>
              </a:lnSpc>
              <a:spcBef>
                <a:spcPts val="5"/>
              </a:spcBef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⒉主要技术经济指标：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用地性质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二类城镇住宅用地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总建筑面积: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180505.43</a:t>
            </a:r>
            <a:r>
              <a:rPr lang="zh-CN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㎡</a:t>
            </a:r>
            <a:endParaRPr lang="zh-CN" altLang="zh-CN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建筑基底面积: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20137.50</a:t>
            </a:r>
            <a:r>
              <a:rPr lang="zh-CN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㎡</a:t>
            </a:r>
            <a:endParaRPr lang="en-US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建筑密度: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26.51%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en-US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建筑高度: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54.2</a:t>
            </a:r>
            <a:r>
              <a:rPr lang="zh-CN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米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8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附注：</a:t>
            </a:r>
            <a:endParaRPr sz="8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6035" algn="l" rtl="0" eaLnBrk="0">
              <a:lnSpc>
                <a:spcPts val="1200"/>
              </a:lnSpc>
            </a:pPr>
            <a:r>
              <a:rPr sz="8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1.陈述申辩意见反馈方式</a:t>
            </a:r>
            <a:r>
              <a:rPr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endParaRPr lang="en-US" altLang="en-US" sz="800" dirty="0"/>
          </a:p>
          <a:p>
            <a:pPr marL="26035" indent="12700" algn="l" rtl="0" eaLnBrk="0">
              <a:lnSpc>
                <a:spcPct val="116000"/>
              </a:lnSpc>
              <a:spcBef>
                <a:spcPts val="20"/>
              </a:spcBef>
            </a:pPr>
            <a:r>
              <a:rPr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1)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信函反馈意见</a:t>
            </a: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请邮寄至四川省遂宁市船山区嘉禾东路</a:t>
            </a: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号，遂宁市自然资源和规划局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查收， </a:t>
            </a:r>
            <a:r>
              <a:rPr lang="zh-CN" altLang="en-US" sz="8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邮政编码</a:t>
            </a:r>
            <a:r>
              <a:rPr lang="en-US" altLang="zh-CN" sz="8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62900</a:t>
            </a:r>
            <a:r>
              <a:rPr lang="en-US" altLang="zh-CN" sz="8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800" dirty="0"/>
          </a:p>
          <a:p>
            <a:pPr marL="17780" indent="20955" algn="l" rtl="0" eaLnBrk="0">
              <a:lnSpc>
                <a:spcPct val="110000"/>
              </a:lnSpc>
              <a:spcBef>
                <a:spcPts val="75"/>
              </a:spcBef>
            </a:pP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(2)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网上反馈意见</a:t>
            </a: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请登录查询网址，在对应公示图下方直接发表意见</a:t>
            </a:r>
            <a:r>
              <a:rPr lang="zh-CN" altLang="en-US" sz="8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</a:t>
            </a:r>
            <a:endParaRPr lang="zh-CN" altLang="en-US" sz="800" spc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20955" algn="l" rtl="0" eaLnBrk="0">
              <a:lnSpc>
                <a:spcPct val="110000"/>
              </a:lnSpc>
              <a:spcBef>
                <a:spcPts val="75"/>
              </a:spcBef>
            </a:pPr>
            <a:r>
              <a:rPr lang="en-US" altLang="zh-CN"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(3)</a:t>
            </a:r>
            <a:r>
              <a:rPr lang="zh-CN" altLang="en-US"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联系电话</a:t>
            </a:r>
            <a:r>
              <a:rPr lang="en-US" altLang="zh-CN"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 0825-2310136(</a:t>
            </a:r>
            <a:r>
              <a:rPr lang="zh-CN" altLang="en-US"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遂宁市自然资源和规划局建设工程规划管理科</a:t>
            </a:r>
            <a:r>
              <a:rPr lang="en-US" altLang="zh-CN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                                  </a:t>
            </a:r>
            <a:r>
              <a:rPr lang="en-US" altLang="zh-CN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有效反馈意见期</a:t>
            </a:r>
            <a:r>
              <a:rPr lang="en-US" altLang="zh-CN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信函反馈意见邮戳日不应超过意见反馈期最后一天，逾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期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视为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无效意见，不予采纳</a:t>
            </a:r>
            <a:r>
              <a:rPr lang="zh-CN" altLang="en-US" sz="8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                     </a:t>
            </a:r>
            <a:endParaRPr lang="zh-CN" altLang="en-US" sz="800" spc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20955" algn="l" rtl="0" eaLnBrk="0">
              <a:lnSpc>
                <a:spcPct val="110000"/>
              </a:lnSpc>
              <a:spcBef>
                <a:spcPts val="75"/>
              </a:spcBef>
            </a:pPr>
            <a:r>
              <a:rPr lang="en-US" altLang="zh-CN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有效反馈意见</a:t>
            </a:r>
            <a:r>
              <a:rPr lang="en-US" altLang="zh-CN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注明真实联系人姓名、联系电话、联系地址，如反馈意见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信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息不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准确或不完整无法及时进步核对有关情况的视为无效意</a:t>
            </a:r>
            <a:r>
              <a:rPr lang="zh-CN" altLang="en-US" sz="8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见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800" dirty="0"/>
          </a:p>
        </p:txBody>
      </p:sp>
      <p:grpSp>
        <p:nvGrpSpPr>
          <p:cNvPr id="4" name="group 2"/>
          <p:cNvGrpSpPr/>
          <p:nvPr/>
        </p:nvGrpSpPr>
        <p:grpSpPr>
          <a:xfrm rot="21600000">
            <a:off x="0" y="0"/>
            <a:ext cx="12192000" cy="1141374"/>
            <a:chOff x="0" y="0"/>
            <a:chExt cx="12192000" cy="1141374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12192000" cy="1141374"/>
            </a:xfrm>
            <a:prstGeom prst="rect">
              <a:avLst/>
            </a:prstGeom>
          </p:spPr>
        </p:pic>
        <p:sp>
          <p:nvSpPr>
            <p:cNvPr id="6" name="textbox 4"/>
            <p:cNvSpPr/>
            <p:nvPr/>
          </p:nvSpPr>
          <p:spPr>
            <a:xfrm>
              <a:off x="-12700" y="-12700"/>
              <a:ext cx="12217400" cy="121094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algn="ctr" rtl="0" eaLnBrk="0">
                <a:lnSpc>
                  <a:spcPct val="111000"/>
                </a:lnSpc>
              </a:pPr>
              <a:r>
                <a:rPr lang="zh-CN" altLang="en-US" sz="2350" spc="10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遂宁正顺房地产开发有限公司</a:t>
              </a:r>
              <a:endParaRPr lang="en-US" altLang="zh-CN" sz="2350" spc="100" dirty="0">
                <a:ln w="952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algn="ctr" rtl="0" eaLnBrk="0">
                <a:lnSpc>
                  <a:spcPct val="111000"/>
                </a:lnSpc>
              </a:pPr>
              <a:r>
                <a:rPr lang="zh-CN" altLang="en-US" sz="235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锦绣潮鸣项目（</a:t>
              </a:r>
              <a:r>
                <a:rPr lang="en-US" altLang="zh-CN" sz="235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HD04-03-02</a:t>
              </a:r>
              <a:r>
                <a:rPr lang="zh-CN" altLang="en-US" sz="235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地块）建筑设计方案批前公示</a:t>
              </a:r>
              <a:endParaRPr lang="zh-CN" altLang="en-US" sz="235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8818632" y="4343299"/>
            <a:ext cx="648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鸟瞰图</a:t>
            </a:r>
            <a:endParaRPr lang="zh-CN" altLang="en-US" sz="1100" dirty="0"/>
          </a:p>
        </p:txBody>
      </p:sp>
      <p:sp>
        <p:nvSpPr>
          <p:cNvPr id="3" name="文本框 2"/>
          <p:cNvSpPr txBox="1"/>
          <p:nvPr/>
        </p:nvSpPr>
        <p:spPr>
          <a:xfrm>
            <a:off x="2251075" y="4298865"/>
            <a:ext cx="4064000" cy="109918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>
              <a:lnSpc>
                <a:spcPts val="1310"/>
              </a:lnSpc>
            </a:pP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>
              <a:lnSpc>
                <a:spcPts val="1310"/>
              </a:lnSpc>
            </a:pPr>
            <a:r>
              <a:rPr sz="900" spc="8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用地面积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: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75950.42 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m²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计容建筑面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积: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136710.75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m²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容积率: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1.80</a:t>
            </a:r>
            <a:endParaRPr lang="en-US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绿地率: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35.01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%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机动车停车位: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1000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</a:t>
            </a:r>
            <a:endParaRPr lang="zh-CN" altLang="en-US" sz="900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278105" y="5031300"/>
            <a:ext cx="648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透视图</a:t>
            </a:r>
            <a:endParaRPr lang="zh-CN" altLang="en-US" sz="1100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8859520" y="1141374"/>
          <a:ext cx="3306855" cy="319296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61050"/>
                <a:gridCol w="1116620"/>
                <a:gridCol w="1129185"/>
              </a:tblGrid>
              <a:tr h="23455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effectLst/>
                        </a:rPr>
                        <a:t> </a:t>
                      </a:r>
                      <a:endParaRPr lang="zh-CN" sz="700" dirty="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700">
                          <a:effectLst/>
                        </a:rPr>
                        <a:t>经济技术指标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700">
                          <a:effectLst/>
                        </a:rPr>
                        <a:t>规划条件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321">
                <a:tc>
                  <a:txBody>
                    <a:bodyPr/>
                    <a:lstStyle/>
                    <a:p>
                      <a:pPr algn="ctr"/>
                      <a:r>
                        <a:rPr lang="zh-CN" sz="700">
                          <a:effectLst/>
                        </a:rPr>
                        <a:t>用地性质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700">
                          <a:effectLst/>
                        </a:rPr>
                        <a:t>二类城镇住宅用地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700">
                          <a:effectLst/>
                        </a:rPr>
                        <a:t>二类城镇住宅用地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50">
                <a:tc>
                  <a:txBody>
                    <a:bodyPr/>
                    <a:lstStyle/>
                    <a:p>
                      <a:pPr algn="ctr"/>
                      <a:r>
                        <a:rPr lang="zh-CN" sz="700">
                          <a:effectLst/>
                        </a:rPr>
                        <a:t>用地面积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effectLst/>
                        </a:rPr>
                        <a:t>75950.42</a:t>
                      </a:r>
                      <a:r>
                        <a:rPr lang="zh-CN" sz="700">
                          <a:effectLst/>
                        </a:rPr>
                        <a:t>㎡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effectLst/>
                        </a:rPr>
                        <a:t>75950.42</a:t>
                      </a:r>
                      <a:r>
                        <a:rPr lang="zh-CN" sz="700" dirty="0">
                          <a:effectLst/>
                        </a:rPr>
                        <a:t>㎡</a:t>
                      </a:r>
                      <a:endParaRPr lang="zh-CN" sz="700" dirty="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321">
                <a:tc>
                  <a:txBody>
                    <a:bodyPr/>
                    <a:lstStyle/>
                    <a:p>
                      <a:pPr algn="ctr"/>
                      <a:r>
                        <a:rPr lang="zh-CN" sz="700">
                          <a:effectLst/>
                        </a:rPr>
                        <a:t>总建筑面积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effectLst/>
                        </a:rPr>
                        <a:t>180505.43</a:t>
                      </a:r>
                      <a:r>
                        <a:rPr lang="zh-CN" sz="700">
                          <a:effectLst/>
                        </a:rPr>
                        <a:t>㎡</a:t>
                      </a:r>
                      <a:endParaRPr lang="zh-CN" sz="700">
                        <a:effectLst/>
                      </a:endParaRPr>
                    </a:p>
                    <a:p>
                      <a:pPr algn="ctr"/>
                      <a:r>
                        <a:rPr lang="zh-CN" sz="700">
                          <a:effectLst/>
                        </a:rPr>
                        <a:t>㎡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effectLst/>
                        </a:rPr>
                        <a:t> 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50">
                <a:tc>
                  <a:txBody>
                    <a:bodyPr/>
                    <a:lstStyle/>
                    <a:p>
                      <a:pPr algn="ctr"/>
                      <a:r>
                        <a:rPr lang="zh-CN" sz="700">
                          <a:effectLst/>
                        </a:rPr>
                        <a:t>计容建筑面积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effectLst/>
                        </a:rPr>
                        <a:t>136710.75</a:t>
                      </a:r>
                      <a:r>
                        <a:rPr lang="zh-CN" sz="700">
                          <a:effectLst/>
                        </a:rPr>
                        <a:t>㎡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effectLst/>
                        </a:rPr>
                        <a:t> </a:t>
                      </a:r>
                      <a:endParaRPr lang="zh-CN" sz="700" dirty="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321">
                <a:tc>
                  <a:txBody>
                    <a:bodyPr/>
                    <a:lstStyle/>
                    <a:p>
                      <a:pPr algn="ctr"/>
                      <a:r>
                        <a:rPr lang="zh-CN" sz="700">
                          <a:effectLst/>
                        </a:rPr>
                        <a:t>不计容建筑面积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effectLst/>
                        </a:rPr>
                        <a:t>43794.68</a:t>
                      </a:r>
                      <a:r>
                        <a:rPr lang="zh-CN" sz="700">
                          <a:effectLst/>
                        </a:rPr>
                        <a:t>㎡</a:t>
                      </a:r>
                      <a:endParaRPr lang="zh-CN" sz="700">
                        <a:effectLst/>
                      </a:endParaRPr>
                    </a:p>
                    <a:p>
                      <a:pPr algn="ctr"/>
                      <a:r>
                        <a:rPr lang="zh-CN" sz="700">
                          <a:effectLst/>
                        </a:rPr>
                        <a:t>㎡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effectLst/>
                        </a:rPr>
                        <a:t> </a:t>
                      </a:r>
                      <a:endParaRPr lang="zh-CN" sz="700" dirty="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5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zh-CN" sz="700">
                          <a:effectLst/>
                        </a:rPr>
                        <a:t>建筑基底面积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700">
                          <a:effectLst/>
                        </a:rPr>
                        <a:t>20137.50</a:t>
                      </a:r>
                      <a:r>
                        <a:rPr lang="zh-CN" sz="700">
                          <a:effectLst/>
                        </a:rPr>
                        <a:t>㎡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5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zh-CN" sz="700">
                          <a:effectLst/>
                        </a:rPr>
                        <a:t>容积率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700">
                          <a:effectLst/>
                        </a:rPr>
                        <a:t>1.80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zh-CN" sz="700">
                          <a:effectLst/>
                        </a:rPr>
                        <a:t>不大于</a:t>
                      </a:r>
                      <a:r>
                        <a:rPr lang="en-US" sz="700">
                          <a:effectLst/>
                        </a:rPr>
                        <a:t>1.8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5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zh-CN" sz="700">
                          <a:effectLst/>
                        </a:rPr>
                        <a:t>建筑密度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700">
                          <a:effectLst/>
                        </a:rPr>
                        <a:t>26.51%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zh-CN" sz="700" dirty="0">
                          <a:effectLst/>
                        </a:rPr>
                        <a:t>不大于</a:t>
                      </a:r>
                      <a:r>
                        <a:rPr lang="en-US" sz="700" dirty="0">
                          <a:effectLst/>
                        </a:rPr>
                        <a:t>30%</a:t>
                      </a:r>
                      <a:endParaRPr lang="zh-CN" sz="700" dirty="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5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zh-CN" sz="700" dirty="0">
                          <a:effectLst/>
                        </a:rPr>
                        <a:t>绿地率</a:t>
                      </a:r>
                      <a:endParaRPr lang="zh-CN" sz="700" dirty="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700" dirty="0">
                          <a:effectLst/>
                        </a:rPr>
                        <a:t>35.01%</a:t>
                      </a:r>
                      <a:endParaRPr lang="zh-CN" sz="700" dirty="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zh-CN" sz="700">
                          <a:effectLst/>
                        </a:rPr>
                        <a:t>不小于</a:t>
                      </a:r>
                      <a:r>
                        <a:rPr lang="en-US" sz="700">
                          <a:effectLst/>
                        </a:rPr>
                        <a:t>35%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5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zh-CN" sz="700" dirty="0">
                          <a:effectLst/>
                        </a:rPr>
                        <a:t>建筑高度</a:t>
                      </a:r>
                      <a:endParaRPr lang="zh-CN" sz="700" dirty="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700" dirty="0">
                          <a:effectLst/>
                        </a:rPr>
                        <a:t>54.2</a:t>
                      </a:r>
                      <a:r>
                        <a:rPr lang="zh-CN" sz="700" dirty="0">
                          <a:effectLst/>
                        </a:rPr>
                        <a:t>米</a:t>
                      </a:r>
                      <a:endParaRPr lang="zh-CN" sz="700" dirty="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zh-CN" sz="700" dirty="0">
                          <a:effectLst/>
                        </a:rPr>
                        <a:t>不大于</a:t>
                      </a:r>
                      <a:r>
                        <a:rPr lang="en-US" sz="700" dirty="0">
                          <a:effectLst/>
                        </a:rPr>
                        <a:t>60</a:t>
                      </a:r>
                      <a:r>
                        <a:rPr lang="zh-CN" sz="700" dirty="0">
                          <a:effectLst/>
                        </a:rPr>
                        <a:t>米</a:t>
                      </a:r>
                      <a:endParaRPr lang="zh-CN" sz="700" dirty="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131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zh-CN" sz="700">
                          <a:effectLst/>
                        </a:rPr>
                        <a:t>机动车停车位</a:t>
                      </a:r>
                      <a:endParaRPr lang="zh-CN" sz="70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700" dirty="0">
                          <a:effectLst/>
                        </a:rPr>
                        <a:t>1000</a:t>
                      </a:r>
                      <a:r>
                        <a:rPr lang="zh-CN" sz="700" dirty="0">
                          <a:effectLst/>
                        </a:rPr>
                        <a:t>个</a:t>
                      </a:r>
                      <a:endParaRPr lang="zh-CN" sz="700" dirty="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zh-CN" sz="700" dirty="0">
                          <a:effectLst/>
                        </a:rPr>
                        <a:t>住宅按照</a:t>
                      </a:r>
                      <a:r>
                        <a:rPr lang="en-US" sz="700" dirty="0">
                          <a:effectLst/>
                        </a:rPr>
                        <a:t>0.8</a:t>
                      </a:r>
                      <a:r>
                        <a:rPr lang="zh-CN" sz="700" dirty="0">
                          <a:effectLst/>
                        </a:rPr>
                        <a:t>个</a:t>
                      </a:r>
                      <a:r>
                        <a:rPr lang="en-US" sz="700" dirty="0">
                          <a:effectLst/>
                        </a:rPr>
                        <a:t>/</a:t>
                      </a:r>
                      <a:r>
                        <a:rPr lang="zh-CN" sz="700" dirty="0">
                          <a:effectLst/>
                        </a:rPr>
                        <a:t>户配置</a:t>
                      </a:r>
                      <a:endParaRPr lang="zh-CN" sz="700" dirty="0">
                        <a:solidFill>
                          <a:srgbClr val="000000"/>
                        </a:solidFill>
                        <a:effectLst/>
                        <a:latin typeface="..ì."/>
                        <a:cs typeface="..ì.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37279f2e-7773-4944-9fdf-4c9acd7b0c11"/>
  <p:tag name="COMMONDATA" val="eyJoZGlkIjoiZjBiMmNlNmQxNzI4ZTJmZjJlNjc1NDE3MzRmZmZkMTg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1104</Words>
  <Application>WPS 演示</Application>
  <PresentationFormat>宽屏</PresentationFormat>
  <Paragraphs>114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黑体</vt:lpstr>
      <vt:lpstr>..ì.</vt:lpstr>
      <vt:lpstr>ESRI AMFM Electric</vt:lpstr>
      <vt:lpstr>Arial Unicode MS</vt:lpstr>
      <vt:lpstr>Calibri</vt:lpstr>
      <vt:lpstr>Office theme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FACP-MA15</dc:creator>
  <cp:lastModifiedBy>雷心怡</cp:lastModifiedBy>
  <cp:revision>50</cp:revision>
  <dcterms:created xsi:type="dcterms:W3CDTF">2023-04-17T09:05:00Z</dcterms:created>
  <dcterms:modified xsi:type="dcterms:W3CDTF">2024-12-09T02:09:12Z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wqlLaW5nc29mdCBQREYgdG8gV1BTIDgw</vt:lpwstr>
  </property>
  <property fmtid="{D5CDD505-2E9C-101B-9397-08002B2CF9AE}" pid="3" name="Created">
    <vt:filetime>2023-04-21T08:17:06Z</vt:filetime>
  </property>
  <property fmtid="{D5CDD505-2E9C-101B-9397-08002B2CF9AE}" pid="4" name="ICV">
    <vt:lpwstr>CF5D818D245C48BFB712DFAA6630F342_13</vt:lpwstr>
  </property>
  <property fmtid="{D5CDD505-2E9C-101B-9397-08002B2CF9AE}" pid="5" name="KSOProductBuildVer">
    <vt:lpwstr>2052-12.1.0.18912</vt:lpwstr>
  </property>
</Properties>
</file>