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7" r:id="rId3"/>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57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图片 74"/>
          <p:cNvPicPr>
            <a:picLocks noChangeAspect="1"/>
          </p:cNvPicPr>
          <p:nvPr/>
        </p:nvPicPr>
        <p:blipFill rotWithShape="1">
          <a:blip r:embed="rId1">
            <a:extLst>
              <a:ext uri="{28A0092B-C50C-407E-A947-70E740481C1C}">
                <a14:useLocalDpi xmlns:a14="http://schemas.microsoft.com/office/drawing/2010/main" val="0"/>
              </a:ext>
            </a:extLst>
          </a:blip>
          <a:srcRect l="1" r="1387"/>
          <a:stretch>
            <a:fillRect/>
          </a:stretch>
        </p:blipFill>
        <p:spPr>
          <a:xfrm>
            <a:off x="8874597" y="4505430"/>
            <a:ext cx="3317403" cy="2261131"/>
          </a:xfrm>
          <a:prstGeom prst="rect">
            <a:avLst/>
          </a:prstGeom>
        </p:spPr>
      </p:pic>
      <p:pic>
        <p:nvPicPr>
          <p:cNvPr id="74" name="图片 73"/>
          <p:cNvPicPr>
            <a:picLocks noChangeAspect="1"/>
          </p:cNvPicPr>
          <p:nvPr/>
        </p:nvPicPr>
        <p:blipFill rotWithShape="1">
          <a:blip r:embed="rId2" cstate="print">
            <a:extLst>
              <a:ext uri="{28A0092B-C50C-407E-A947-70E740481C1C}">
                <a14:useLocalDpi xmlns:a14="http://schemas.microsoft.com/office/drawing/2010/main" val="0"/>
              </a:ext>
            </a:extLst>
          </a:blip>
          <a:srcRect r="3274"/>
          <a:stretch>
            <a:fillRect/>
          </a:stretch>
        </p:blipFill>
        <p:spPr>
          <a:xfrm>
            <a:off x="4940104" y="4505430"/>
            <a:ext cx="3887796" cy="2261132"/>
          </a:xfrm>
          <a:prstGeom prst="rect">
            <a:avLst/>
          </a:prstGeom>
        </p:spPr>
      </p:pic>
      <p:pic>
        <p:nvPicPr>
          <p:cNvPr id="73" name="图片 72"/>
          <p:cNvPicPr>
            <a:picLocks noChangeAspect="1"/>
          </p:cNvPicPr>
          <p:nvPr/>
        </p:nvPicPr>
        <p:blipFill rotWithShape="1">
          <a:blip r:embed="rId3"/>
          <a:srcRect r="7020" b="2603"/>
          <a:stretch>
            <a:fillRect/>
          </a:stretch>
        </p:blipFill>
        <p:spPr>
          <a:xfrm>
            <a:off x="4940104" y="1176563"/>
            <a:ext cx="4779471" cy="3249291"/>
          </a:xfrm>
          <a:prstGeom prst="rect">
            <a:avLst/>
          </a:prstGeom>
        </p:spPr>
      </p:pic>
      <p:sp>
        <p:nvSpPr>
          <p:cNvPr id="2" name="textbox 1"/>
          <p:cNvSpPr/>
          <p:nvPr/>
        </p:nvSpPr>
        <p:spPr>
          <a:xfrm>
            <a:off x="111125" y="1176563"/>
            <a:ext cx="4779471" cy="5768975"/>
          </a:xfrm>
          <a:prstGeom prst="rect">
            <a:avLst/>
          </a:prstGeom>
        </p:spPr>
        <p:txBody>
          <a:bodyPr vert="horz" wrap="square" lIns="0" tIns="0" rIns="0" bIns="0"/>
          <a:lstStyle/>
          <a:p>
            <a:pPr algn="l" rtl="0" eaLnBrk="0">
              <a:lnSpc>
                <a:spcPct val="87000"/>
              </a:lnSpc>
            </a:pPr>
            <a:endParaRPr lang="en-US" altLang="en-US" sz="100" dirty="0"/>
          </a:p>
          <a:p>
            <a:pPr algn="ctr" rtl="0" eaLnBrk="0">
              <a:spcAft>
                <a:spcPts val="50"/>
              </a:spcAft>
            </a:pPr>
            <a:r>
              <a:rPr sz="1700" spc="10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公示说</a:t>
            </a:r>
            <a:r>
              <a:rPr lang="zh-CN" altLang="en-US" sz="1700" spc="7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明</a:t>
            </a:r>
            <a:endParaRPr lang="en-US" altLang="zh-CN"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endParaRPr>
          </a:p>
          <a:p>
            <a:pPr algn="l" rtl="0" eaLnBrk="0">
              <a:lnSpc>
                <a:spcPct val="110000"/>
              </a:lnSpc>
            </a:pP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       该项目设计</a:t>
            </a: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sym typeface="+mn-ea"/>
              </a:rPr>
              <a:t>方案</a:t>
            </a: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于</a:t>
            </a:r>
            <a:r>
              <a:rPr lang="en-US" altLang="zh-CN"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2024</a:t>
            </a: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年</a:t>
            </a:r>
            <a:r>
              <a:rPr lang="en-US" altLang="zh-CN"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8</a:t>
            </a: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月</a:t>
            </a:r>
            <a:r>
              <a:rPr lang="en-US" altLang="zh-CN"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27</a:t>
            </a:r>
            <a:r>
              <a:rPr lang="zh-CN" altLang="en-US" sz="1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日由遂宁市国土空间规划委员会第三十五次常务会审议通过</a:t>
            </a:r>
            <a:r>
              <a:rPr lang="zh-CN" altLang="en-US" sz="1100" spc="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100">
              <a:latin typeface="微软雅黑" panose="020B0503020204020204" pitchFamily="34" charset="-122"/>
              <a:ea typeface="微软雅黑" panose="020B0503020204020204" pitchFamily="34" charset="-122"/>
            </a:endParaRPr>
          </a:p>
          <a:p>
            <a:pPr algn="l" rtl="0" eaLnBrk="0">
              <a:lnSpc>
                <a:spcPct val="110000"/>
              </a:lnSpc>
            </a:pPr>
            <a:r>
              <a:rPr lang="en-US" sz="1100" spc="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      </a:t>
            </a:r>
            <a:r>
              <a:rPr sz="1100" spc="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现将</a:t>
            </a:r>
            <a:r>
              <a:rPr lang="zh-CN"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项目</a:t>
            </a:r>
            <a:r>
              <a:rPr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内容进行批前公示，接受公众审阅</a:t>
            </a:r>
            <a:r>
              <a:rPr sz="1100" spc="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，若对</a:t>
            </a:r>
            <a:r>
              <a:rPr lang="zh-CN" altLang="en-US" sz="1100" spc="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设计</a:t>
            </a:r>
            <a:r>
              <a:rPr sz="1100" spc="10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方案有</a:t>
            </a:r>
            <a:r>
              <a:rPr sz="1100" spc="5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异</a:t>
            </a:r>
            <a:r>
              <a:rPr sz="1100" spc="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  </a:t>
            </a:r>
            <a:r>
              <a:rPr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议和疑问者，请与</a:t>
            </a:r>
            <a:r>
              <a:rPr lang="zh-CN"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遂宁市自然资源和规划局</a:t>
            </a:r>
            <a:r>
              <a:rPr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联系。若无异议，该项目按</a:t>
            </a:r>
            <a:r>
              <a:rPr lang="zh-CN"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设计方案</a:t>
            </a:r>
            <a:r>
              <a:rPr sz="1100" spc="10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实施，</a:t>
            </a:r>
            <a:r>
              <a:rPr sz="1100" spc="5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特</a:t>
            </a:r>
            <a:r>
              <a:rPr sz="1100" spc="7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此公示</a:t>
            </a:r>
            <a:r>
              <a:rPr sz="1100" spc="40" dirty="0">
                <a:solidFill>
                  <a:srgbClr val="000000">
                    <a:alpha val="100000"/>
                  </a:srgbClr>
                </a:solidFill>
                <a:latin typeface="微软雅黑" panose="020B0503020204020204" pitchFamily="34" charset="-122"/>
                <a:ea typeface="微软雅黑" panose="020B0503020204020204" pitchFamily="34" charset="-122"/>
                <a:cs typeface="黑体" panose="02010609060101010101" charset="-122"/>
              </a:rPr>
              <a:t>。</a:t>
            </a:r>
            <a:endParaRPr lang="en-US" altLang="en-US" sz="1100" dirty="0">
              <a:latin typeface="微软雅黑" panose="020B0503020204020204" pitchFamily="34" charset="-122"/>
              <a:ea typeface="微软雅黑" panose="020B0503020204020204" pitchFamily="34" charset="-122"/>
            </a:endParaRPr>
          </a:p>
          <a:p>
            <a:pPr marL="3663950" indent="-474345" algn="l" rtl="0" eaLnBrk="0">
              <a:lnSpc>
                <a:spcPct val="114000"/>
              </a:lnSpc>
              <a:spcBef>
                <a:spcPts val="1110"/>
              </a:spcBef>
            </a:pPr>
            <a:r>
              <a:rPr sz="900" spc="100" dirty="0" err="1">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遂宁市自然资源和规划</a:t>
            </a:r>
            <a:r>
              <a:rPr sz="900" spc="70" dirty="0" err="1">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局</a:t>
            </a:r>
            <a:r>
              <a:rPr sz="900" spc="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   </a:t>
            </a:r>
            <a:r>
              <a:rPr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202</a:t>
            </a:r>
            <a:r>
              <a:rPr lang="en-US"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4</a:t>
            </a:r>
            <a:r>
              <a:rPr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9</a:t>
            </a:r>
            <a:r>
              <a:rPr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月</a:t>
            </a:r>
            <a:r>
              <a:rPr lang="en-US"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12</a:t>
            </a:r>
            <a:r>
              <a:rPr sz="900" spc="3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日</a:t>
            </a:r>
            <a:endParaRPr lang="en-US" altLang="en-US" sz="900" dirty="0">
              <a:latin typeface="微软雅黑" panose="020B0503020204020204" pitchFamily="34" charset="-122"/>
              <a:ea typeface="微软雅黑" panose="020B0503020204020204" pitchFamily="34" charset="-122"/>
            </a:endParaRPr>
          </a:p>
          <a:p>
            <a:pPr algn="l" rtl="0" eaLnBrk="0"/>
            <a:r>
              <a:rPr sz="900" spc="100" err="1">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项目名称</a:t>
            </a:r>
            <a:r>
              <a:rPr sz="900" spc="10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spc="100">
                <a:solidFill>
                  <a:srgbClr val="000000">
                    <a:alpha val="100000"/>
                  </a:srgbClr>
                </a:solidFill>
                <a:latin typeface="微软雅黑" panose="020B0503020204020204" pitchFamily="34" charset="-122"/>
                <a:ea typeface="微软雅黑" panose="020B0503020204020204" pitchFamily="34" charset="-122"/>
              </a:rPr>
              <a:t>成达万高铁遂宁站站区配套工程</a:t>
            </a:r>
            <a:r>
              <a:rPr lang="en-US" altLang="zh-CN" sz="900" spc="100">
                <a:solidFill>
                  <a:srgbClr val="000000">
                    <a:alpha val="100000"/>
                  </a:srgbClr>
                </a:solidFill>
                <a:latin typeface="微软雅黑" panose="020B0503020204020204" pitchFamily="34" charset="-122"/>
                <a:ea typeface="微软雅黑" panose="020B0503020204020204" pitchFamily="34" charset="-122"/>
              </a:rPr>
              <a:t>—</a:t>
            </a:r>
            <a:r>
              <a:rPr lang="zh-CN" altLang="en-US" sz="900" spc="100">
                <a:solidFill>
                  <a:srgbClr val="000000">
                    <a:alpha val="100000"/>
                  </a:srgbClr>
                </a:solidFill>
                <a:latin typeface="微软雅黑" panose="020B0503020204020204" pitchFamily="34" charset="-122"/>
                <a:ea typeface="微软雅黑" panose="020B0503020204020204" pitchFamily="34" charset="-122"/>
              </a:rPr>
              <a:t>站前广场（含地下空间）及高架匝道设计方案</a:t>
            </a:r>
            <a:endParaRPr lang="en-US" altLang="zh-CN" sz="900" spc="100">
              <a:solidFill>
                <a:srgbClr val="000000">
                  <a:alpha val="100000"/>
                </a:srgbClr>
              </a:solidFill>
              <a:latin typeface="微软雅黑" panose="020B0503020204020204" pitchFamily="34" charset="-122"/>
              <a:ea typeface="微软雅黑" panose="020B0503020204020204" pitchFamily="34" charset="-122"/>
            </a:endParaRPr>
          </a:p>
          <a:p>
            <a:pPr algn="l" rtl="0" eaLnBrk="0"/>
            <a:r>
              <a:rPr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公示日期</a:t>
            </a:r>
            <a:r>
              <a:rPr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t>
            </a:r>
            <a:r>
              <a:rPr lang="en-US"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7</a:t>
            </a:r>
            <a:r>
              <a:rPr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个工作</a:t>
            </a:r>
            <a:r>
              <a:rPr sz="900" spc="5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日</a:t>
            </a:r>
            <a:endParaRPr lang="en-US" altLang="en-US" sz="900" dirty="0">
              <a:latin typeface="微软雅黑" panose="020B0503020204020204" pitchFamily="34" charset="-122"/>
              <a:ea typeface="微软雅黑" panose="020B0503020204020204" pitchFamily="34" charset="-122"/>
            </a:endParaRPr>
          </a:p>
          <a:p>
            <a:pPr algn="l" rtl="0" eaLnBrk="0"/>
            <a:r>
              <a:rPr sz="900" spc="6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公示期限</a:t>
            </a:r>
            <a:r>
              <a:rPr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900" spc="6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202</a:t>
            </a:r>
            <a:r>
              <a:rPr lang="en-US" sz="900" spc="6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09</a:t>
            </a:r>
            <a:r>
              <a:rPr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月</a:t>
            </a:r>
            <a:r>
              <a:rPr lang="en-US"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12</a:t>
            </a:r>
            <a:r>
              <a:rPr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日至</a:t>
            </a:r>
            <a:r>
              <a:rPr sz="900" spc="6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202</a:t>
            </a:r>
            <a:r>
              <a:rPr lang="en-US" sz="900" spc="60" dirty="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sz="900" spc="6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09</a:t>
            </a:r>
            <a:r>
              <a:rPr sz="900" spc="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月</a:t>
            </a:r>
            <a:r>
              <a:rPr lang="en-US" sz="900" spc="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en-US" sz="9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sz="900" spc="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日</a:t>
            </a:r>
            <a:endParaRPr lang="en-US" altLang="en-US" sz="900" dirty="0">
              <a:latin typeface="微软雅黑" panose="020B0503020204020204" pitchFamily="34" charset="-122"/>
              <a:ea typeface="微软雅黑" panose="020B0503020204020204" pitchFamily="34" charset="-122"/>
            </a:endParaRPr>
          </a:p>
          <a:p>
            <a:pPr algn="l" rtl="0" eaLnBrk="0"/>
            <a:r>
              <a:rPr sz="900" spc="8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审查单位</a:t>
            </a:r>
            <a:r>
              <a:rPr sz="900" spc="9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900" spc="8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遂宁市自然资源和规</a:t>
            </a:r>
            <a:r>
              <a:rPr sz="900" spc="6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划</a:t>
            </a:r>
            <a:r>
              <a:rPr sz="900" spc="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局</a:t>
            </a:r>
            <a:endParaRPr sz="900" spc="9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algn="l" rtl="0" eaLnBrk="0">
              <a:spcBef>
                <a:spcPts val="600"/>
              </a:spcBef>
            </a:pPr>
            <a:r>
              <a:rPr sz="900" spc="80" dirty="0">
                <a:solidFill>
                  <a:srgbClr val="000000">
                    <a:alpha val="100000"/>
                  </a:srgbClr>
                </a:solidFill>
                <a:latin typeface="微软雅黑" panose="020B0503020204020204" pitchFamily="34" charset="-122"/>
                <a:ea typeface="微软雅黑" panose="020B0503020204020204" pitchFamily="34" charset="-122"/>
              </a:rPr>
              <a:t>简要规划说明∶</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sz="900" spc="80" dirty="0">
                <a:solidFill>
                  <a:srgbClr val="000000">
                    <a:alpha val="100000"/>
                  </a:srgbClr>
                </a:solidFill>
                <a:latin typeface="微软雅黑" panose="020B0503020204020204" pitchFamily="34" charset="-122"/>
                <a:ea typeface="微软雅黑" panose="020B0503020204020204" pitchFamily="34" charset="-122"/>
              </a:rPr>
              <a:t>1.项目概况∶</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eaLnBrk="0"/>
            <a:r>
              <a:rPr sz="900" spc="80" dirty="0" err="1">
                <a:solidFill>
                  <a:srgbClr val="000000">
                    <a:alpha val="100000"/>
                  </a:srgbClr>
                </a:solidFill>
                <a:latin typeface="微软雅黑" panose="020B0503020204020204" pitchFamily="34" charset="-122"/>
                <a:ea typeface="微软雅黑" panose="020B0503020204020204" pitchFamily="34" charset="-122"/>
              </a:rPr>
              <a:t>项目位于</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遂</a:t>
            </a:r>
            <a:r>
              <a:rPr lang="zh-CN" altLang="en-US" sz="900" spc="80">
                <a:solidFill>
                  <a:srgbClr val="000000">
                    <a:alpha val="100000"/>
                  </a:srgbClr>
                </a:solidFill>
                <a:latin typeface="微软雅黑" panose="020B0503020204020204" pitchFamily="34" charset="-122"/>
                <a:ea typeface="微软雅黑" panose="020B0503020204020204" pitchFamily="34" charset="-122"/>
              </a:rPr>
              <a:t>宁市西北部凤台</a:t>
            </a:r>
            <a:r>
              <a:rPr lang="en-US" altLang="zh-CN" sz="900" spc="8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a:solidFill>
                  <a:srgbClr val="000000">
                    <a:alpha val="100000"/>
                  </a:srgbClr>
                </a:solidFill>
                <a:latin typeface="微软雅黑" panose="020B0503020204020204" pitchFamily="34" charset="-122"/>
                <a:ea typeface="微软雅黑" panose="020B0503020204020204" pitchFamily="34" charset="-122"/>
              </a:rPr>
              <a:t>西宁片区遂宁站</a:t>
            </a:r>
            <a:r>
              <a:rPr lang="en-US" altLang="zh-CN" sz="900" spc="8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a:solidFill>
                  <a:srgbClr val="000000">
                    <a:alpha val="100000"/>
                  </a:srgbClr>
                </a:solidFill>
                <a:latin typeface="微软雅黑" panose="020B0503020204020204" pitchFamily="34" charset="-122"/>
                <a:ea typeface="微软雅黑" panose="020B0503020204020204" pitchFamily="34" charset="-122"/>
              </a:rPr>
              <a:t>本次设计内容包含遂宁站南北站前广场、北广场地下停车场、南广场高架匝道桥（不含站房落客平台段），其中北广场</a:t>
            </a:r>
            <a:r>
              <a:rPr sz="900" spc="80">
                <a:solidFill>
                  <a:srgbClr val="000000">
                    <a:alpha val="100000"/>
                  </a:srgbClr>
                </a:solidFill>
                <a:latin typeface="微软雅黑" panose="020B0503020204020204" pitchFamily="34" charset="-122"/>
                <a:ea typeface="微软雅黑" panose="020B0503020204020204" pitchFamily="34" charset="-122"/>
              </a:rPr>
              <a:t>用地面积</a:t>
            </a:r>
            <a:r>
              <a:rPr lang="en-US" sz="900" spc="80">
                <a:solidFill>
                  <a:srgbClr val="000000">
                    <a:alpha val="100000"/>
                  </a:srgbClr>
                </a:solidFill>
                <a:latin typeface="微软雅黑" panose="020B0503020204020204" pitchFamily="34" charset="-122"/>
                <a:ea typeface="微软雅黑" panose="020B0503020204020204" pitchFamily="34" charset="-122"/>
                <a:sym typeface="+mn-ea"/>
              </a:rPr>
              <a:t>22689.3</a:t>
            </a:r>
            <a:r>
              <a:rPr lang="zh-CN" altLang="en-US" sz="900" spc="80">
                <a:solidFill>
                  <a:srgbClr val="000000">
                    <a:alpha val="100000"/>
                  </a:srgbClr>
                </a:solidFill>
                <a:latin typeface="微软雅黑" panose="020B0503020204020204" pitchFamily="34" charset="-122"/>
                <a:ea typeface="微软雅黑" panose="020B0503020204020204" pitchFamily="34" charset="-122"/>
                <a:sym typeface="+mn-ea"/>
              </a:rPr>
              <a:t>㎡</a:t>
            </a:r>
            <a:r>
              <a:rPr sz="900" spc="80">
                <a:solidFill>
                  <a:srgbClr val="000000">
                    <a:alpha val="100000"/>
                  </a:srgbClr>
                </a:solidFill>
                <a:latin typeface="微软雅黑" panose="020B0503020204020204" pitchFamily="34" charset="-122"/>
                <a:ea typeface="微软雅黑" panose="020B0503020204020204" pitchFamily="34" charset="-122"/>
              </a:rPr>
              <a:t>（约</a:t>
            </a:r>
            <a:r>
              <a:rPr lang="en-US" sz="900" spc="80">
                <a:solidFill>
                  <a:srgbClr val="000000">
                    <a:alpha val="100000"/>
                  </a:srgbClr>
                </a:solidFill>
                <a:latin typeface="微软雅黑" panose="020B0503020204020204" pitchFamily="34" charset="-122"/>
                <a:ea typeface="微软雅黑" panose="020B0503020204020204" pitchFamily="34" charset="-122"/>
              </a:rPr>
              <a:t>34.1</a:t>
            </a:r>
            <a:r>
              <a:rPr sz="900" spc="80">
                <a:solidFill>
                  <a:srgbClr val="000000">
                    <a:alpha val="100000"/>
                  </a:srgbClr>
                </a:solidFill>
                <a:latin typeface="微软雅黑" panose="020B0503020204020204" pitchFamily="34" charset="-122"/>
                <a:ea typeface="微软雅黑" panose="020B0503020204020204" pitchFamily="34" charset="-122"/>
              </a:rPr>
              <a:t>亩</a:t>
            </a:r>
            <a:r>
              <a:rPr lang="zh-CN" altLang="en-US" sz="900" spc="80">
                <a:solidFill>
                  <a:srgbClr val="000000">
                    <a:alpha val="100000"/>
                  </a:srgbClr>
                </a:solidFill>
                <a:latin typeface="微软雅黑" panose="020B0503020204020204" pitchFamily="34" charset="-122"/>
                <a:ea typeface="微软雅黑" panose="020B0503020204020204" pitchFamily="34" charset="-122"/>
              </a:rPr>
              <a:t>），南广场用地面积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7081</a:t>
            </a:r>
            <a:r>
              <a:rPr lang="zh-CN" altLang="en-US" sz="900" spc="80">
                <a:solidFill>
                  <a:srgbClr val="000000">
                    <a:alpha val="100000"/>
                  </a:srgbClr>
                </a:solidFill>
                <a:latin typeface="微软雅黑" panose="020B0503020204020204" pitchFamily="34" charset="-122"/>
                <a:ea typeface="微软雅黑" panose="020B0503020204020204" pitchFamily="34" charset="-122"/>
              </a:rPr>
              <a:t>㎡，（约</a:t>
            </a:r>
            <a:r>
              <a:rPr lang="en-US" altLang="zh-CN" sz="900" spc="80">
                <a:solidFill>
                  <a:srgbClr val="000000">
                    <a:alpha val="100000"/>
                  </a:srgbClr>
                </a:solidFill>
                <a:latin typeface="微软雅黑" panose="020B0503020204020204" pitchFamily="34" charset="-122"/>
                <a:ea typeface="微软雅黑" panose="020B0503020204020204" pitchFamily="34" charset="-122"/>
              </a:rPr>
              <a:t>10.6</a:t>
            </a:r>
            <a:r>
              <a:rPr lang="zh-CN" altLang="en-US" sz="900" spc="80">
                <a:solidFill>
                  <a:srgbClr val="000000">
                    <a:alpha val="100000"/>
                  </a:srgbClr>
                </a:solidFill>
                <a:latin typeface="微软雅黑" panose="020B0503020204020204" pitchFamily="34" charset="-122"/>
                <a:ea typeface="微软雅黑" panose="020B0503020204020204" pitchFamily="34" charset="-122"/>
              </a:rPr>
              <a:t>亩），高架匝道桥总长约</a:t>
            </a:r>
            <a:r>
              <a:rPr lang="en-US" altLang="zh-CN" sz="900" spc="80">
                <a:solidFill>
                  <a:srgbClr val="000000">
                    <a:alpha val="100000"/>
                  </a:srgbClr>
                </a:solidFill>
                <a:latin typeface="微软雅黑" panose="020B0503020204020204" pitchFamily="34" charset="-122"/>
                <a:ea typeface="微软雅黑" panose="020B0503020204020204" pitchFamily="34" charset="-122"/>
              </a:rPr>
              <a:t>856m</a:t>
            </a:r>
            <a:r>
              <a:rPr lang="zh-CN" altLang="en-US" sz="900" spc="80">
                <a:solidFill>
                  <a:srgbClr val="000000">
                    <a:alpha val="100000"/>
                  </a:srgbClr>
                </a:solidFill>
                <a:latin typeface="微软雅黑" panose="020B0503020204020204" pitchFamily="34" charset="-122"/>
                <a:ea typeface="微软雅黑" panose="020B0503020204020204" pitchFamily="34" charset="-122"/>
              </a:rPr>
              <a:t>，宽度</a:t>
            </a:r>
            <a:r>
              <a:rPr lang="en-US" altLang="zh-CN" sz="900" spc="80">
                <a:solidFill>
                  <a:srgbClr val="000000">
                    <a:alpha val="100000"/>
                  </a:srgbClr>
                </a:solidFill>
                <a:latin typeface="微软雅黑" panose="020B0503020204020204" pitchFamily="34" charset="-122"/>
                <a:ea typeface="微软雅黑" panose="020B0503020204020204" pitchFamily="34" charset="-122"/>
              </a:rPr>
              <a:t>9.1m</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lang="en-US" sz="900" spc="80">
                <a:solidFill>
                  <a:srgbClr val="000000">
                    <a:alpha val="100000"/>
                  </a:srgbClr>
                </a:solidFill>
                <a:latin typeface="微软雅黑" panose="020B0503020204020204" pitchFamily="34" charset="-122"/>
                <a:ea typeface="微软雅黑" panose="020B0503020204020204" pitchFamily="34" charset="-122"/>
              </a:rPr>
              <a:t>2</a:t>
            </a:r>
            <a:r>
              <a:rPr lang="en-US" sz="900" spc="80" dirty="0">
                <a:solidFill>
                  <a:srgbClr val="000000">
                    <a:alpha val="100000"/>
                  </a:srgbClr>
                </a:solidFill>
                <a:latin typeface="微软雅黑" panose="020B0503020204020204" pitchFamily="34" charset="-122"/>
                <a:ea typeface="微软雅黑" panose="020B0503020204020204" pitchFamily="34" charset="-122"/>
              </a:rPr>
              <a:t>.</a:t>
            </a:r>
            <a:r>
              <a:rPr sz="900" spc="80">
                <a:solidFill>
                  <a:srgbClr val="000000">
                    <a:alpha val="100000"/>
                  </a:srgbClr>
                </a:solidFill>
                <a:latin typeface="微软雅黑" panose="020B0503020204020204" pitchFamily="34" charset="-122"/>
                <a:ea typeface="微软雅黑" panose="020B0503020204020204" pitchFamily="34" charset="-122"/>
              </a:rPr>
              <a:t>主要技术经济指标</a:t>
            </a:r>
            <a:r>
              <a:rPr sz="900" spc="80" dirty="0">
                <a:solidFill>
                  <a:srgbClr val="000000">
                    <a:alpha val="100000"/>
                  </a:srgbClr>
                </a:solidFill>
                <a:latin typeface="微软雅黑" panose="020B0503020204020204" pitchFamily="34" charset="-122"/>
                <a:ea typeface="微软雅黑" panose="020B0503020204020204" pitchFamily="34" charset="-122"/>
              </a:rPr>
              <a:t>：</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eaLnBrk="0"/>
            <a:r>
              <a:rPr sz="900" spc="80" err="1">
                <a:solidFill>
                  <a:srgbClr val="000000">
                    <a:alpha val="100000"/>
                  </a:srgbClr>
                </a:solidFill>
                <a:latin typeface="微软雅黑" panose="020B0503020204020204" pitchFamily="34" charset="-122"/>
                <a:ea typeface="微软雅黑" panose="020B0503020204020204" pitchFamily="34" charset="-122"/>
              </a:rPr>
              <a:t>用地性质</a:t>
            </a:r>
            <a:r>
              <a:rPr sz="900" spc="8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a:solidFill>
                  <a:srgbClr val="000000">
                    <a:alpha val="100000"/>
                  </a:srgbClr>
                </a:solidFill>
                <a:latin typeface="微软雅黑" panose="020B0503020204020204" pitchFamily="34" charset="-122"/>
                <a:ea typeface="微软雅黑" panose="020B0503020204020204" pitchFamily="34" charset="-122"/>
              </a:rPr>
              <a:t>广场用地</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pPr eaLnBrk="0"/>
            <a:r>
              <a:rPr lang="en-US" sz="900" spc="80">
                <a:solidFill>
                  <a:srgbClr val="000000">
                    <a:alpha val="100000"/>
                  </a:srgbClr>
                </a:solidFill>
                <a:latin typeface="微软雅黑" panose="020B0503020204020204" pitchFamily="34" charset="-122"/>
                <a:ea typeface="微软雅黑" panose="020B0503020204020204" pitchFamily="34" charset="-122"/>
              </a:rPr>
              <a:t>(1)</a:t>
            </a:r>
            <a:r>
              <a:rPr lang="zh-CN" altLang="en-US" sz="900" spc="80">
                <a:solidFill>
                  <a:srgbClr val="000000">
                    <a:alpha val="100000"/>
                  </a:srgbClr>
                </a:solidFill>
                <a:latin typeface="微软雅黑" panose="020B0503020204020204" pitchFamily="34" charset="-122"/>
                <a:ea typeface="微软雅黑" panose="020B0503020204020204" pitchFamily="34" charset="-122"/>
              </a:rPr>
              <a:t>北广场                                                               </a:t>
            </a:r>
            <a:r>
              <a:rPr lang="en-US" altLang="zh-CN" sz="900" spc="80">
                <a:solidFill>
                  <a:srgbClr val="000000">
                    <a:alpha val="100000"/>
                  </a:srgbClr>
                </a:solidFill>
                <a:latin typeface="微软雅黑" panose="020B0503020204020204" pitchFamily="34" charset="-122"/>
                <a:ea typeface="微软雅黑" panose="020B0503020204020204" pitchFamily="34" charset="-122"/>
              </a:rPr>
              <a:t>(2)</a:t>
            </a:r>
            <a:r>
              <a:rPr lang="zh-CN" altLang="en-US" sz="900" spc="80">
                <a:solidFill>
                  <a:srgbClr val="000000">
                    <a:alpha val="100000"/>
                  </a:srgbClr>
                </a:solidFill>
                <a:latin typeface="微软雅黑" panose="020B0503020204020204" pitchFamily="34" charset="-122"/>
                <a:ea typeface="微软雅黑" panose="020B0503020204020204" pitchFamily="34" charset="-122"/>
              </a:rPr>
              <a:t>南广场</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pPr eaLnBrk="0"/>
            <a:r>
              <a:rPr lang="zh-CN" altLang="en-US" sz="900" spc="80">
                <a:solidFill>
                  <a:srgbClr val="000000">
                    <a:alpha val="100000"/>
                  </a:srgbClr>
                </a:solidFill>
                <a:latin typeface="微软雅黑" panose="020B0503020204020204" pitchFamily="34" charset="-122"/>
                <a:ea typeface="微软雅黑" panose="020B0503020204020204" pitchFamily="34" charset="-122"/>
              </a:rPr>
              <a:t>净用地面积：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22689.3</a:t>
            </a:r>
            <a:r>
              <a:rPr lang="zh-CN" altLang="en-US" sz="900" spc="80">
                <a:solidFill>
                  <a:srgbClr val="000000">
                    <a:alpha val="100000"/>
                  </a:srgbClr>
                </a:solidFill>
                <a:latin typeface="微软雅黑" panose="020B0503020204020204" pitchFamily="34" charset="-122"/>
                <a:ea typeface="微软雅黑" panose="020B0503020204020204" pitchFamily="34" charset="-122"/>
              </a:rPr>
              <a:t>㎡    </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pPr eaLnBrk="0"/>
            <a:r>
              <a:rPr lang="zh-CN" altLang="en-US" sz="900" spc="80">
                <a:solidFill>
                  <a:srgbClr val="000000">
                    <a:alpha val="100000"/>
                  </a:srgbClr>
                </a:solidFill>
                <a:latin typeface="微软雅黑" panose="020B0503020204020204" pitchFamily="34" charset="-122"/>
                <a:ea typeface="微软雅黑" panose="020B0503020204020204" pitchFamily="34" charset="-122"/>
              </a:rPr>
              <a:t>总建筑面积：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43017</a:t>
            </a:r>
            <a:r>
              <a:rPr lang="zh-CN" altLang="en-US" sz="900" spc="80">
                <a:solidFill>
                  <a:srgbClr val="000000">
                    <a:alpha val="100000"/>
                  </a:srgbClr>
                </a:solidFill>
                <a:latin typeface="微软雅黑" panose="020B0503020204020204" pitchFamily="34" charset="-122"/>
                <a:ea typeface="微软雅黑" panose="020B0503020204020204" pitchFamily="34" charset="-122"/>
              </a:rPr>
              <a:t>㎡       </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pPr eaLnBrk="0"/>
            <a:r>
              <a:rPr lang="zh-CN" altLang="en-US" sz="900" spc="80">
                <a:solidFill>
                  <a:srgbClr val="000000">
                    <a:alpha val="100000"/>
                  </a:srgbClr>
                </a:solidFill>
                <a:latin typeface="微软雅黑" panose="020B0503020204020204" pitchFamily="34" charset="-122"/>
                <a:ea typeface="微软雅黑" panose="020B0503020204020204" pitchFamily="34" charset="-122"/>
              </a:rPr>
              <a:t>地上建筑面积：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861</a:t>
            </a:r>
            <a:r>
              <a:rPr lang="zh-CN" altLang="en-US" sz="900" spc="80">
                <a:solidFill>
                  <a:srgbClr val="000000">
                    <a:alpha val="100000"/>
                  </a:srgbClr>
                </a:solidFill>
                <a:latin typeface="微软雅黑" panose="020B0503020204020204" pitchFamily="34" charset="-122"/>
                <a:ea typeface="微软雅黑" panose="020B0503020204020204" pitchFamily="34" charset="-122"/>
              </a:rPr>
              <a:t>㎡       </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pPr eaLnBrk="0"/>
            <a:r>
              <a:rPr lang="zh-CN" altLang="en-US" sz="900" spc="80">
                <a:solidFill>
                  <a:srgbClr val="000000">
                    <a:alpha val="100000"/>
                  </a:srgbClr>
                </a:solidFill>
                <a:latin typeface="微软雅黑" panose="020B0503020204020204" pitchFamily="34" charset="-122"/>
                <a:ea typeface="微软雅黑" panose="020B0503020204020204" pitchFamily="34" charset="-122"/>
              </a:rPr>
              <a:t>地下建筑面积：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42156</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r>
              <a:rPr sz="900" spc="80">
                <a:solidFill>
                  <a:srgbClr val="000000">
                    <a:alpha val="100000"/>
                  </a:srgbClr>
                </a:solidFill>
                <a:latin typeface="微软雅黑" panose="020B0503020204020204" pitchFamily="34" charset="-122"/>
                <a:ea typeface="微软雅黑" panose="020B0503020204020204" pitchFamily="34" charset="-122"/>
              </a:rPr>
              <a:t>   </a:t>
            </a:r>
            <a:r>
              <a:rPr lang="en-US" sz="900" spc="80">
                <a:solidFill>
                  <a:srgbClr val="000000">
                    <a:alpha val="100000"/>
                  </a:srgbClr>
                </a:solidFill>
                <a:latin typeface="微软雅黑" panose="020B0503020204020204" pitchFamily="34" charset="-122"/>
                <a:ea typeface="微软雅黑" panose="020B0503020204020204" pitchFamily="34" charset="-122"/>
              </a:rPr>
              <a:t> </a:t>
            </a:r>
            <a:r>
              <a:rPr sz="900" spc="80">
                <a:solidFill>
                  <a:srgbClr val="000000">
                    <a:alpha val="100000"/>
                  </a:srgbClr>
                </a:solidFill>
                <a:latin typeface="微软雅黑" panose="020B0503020204020204" pitchFamily="34" charset="-122"/>
                <a:ea typeface="微软雅黑" panose="020B0503020204020204" pitchFamily="34" charset="-122"/>
              </a:rPr>
              <a:t>     </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eaLnBrk="0">
              <a:spcBef>
                <a:spcPts val="600"/>
              </a:spcBef>
            </a:pPr>
            <a:r>
              <a:rPr sz="900" spc="80" dirty="0">
                <a:solidFill>
                  <a:srgbClr val="000000">
                    <a:alpha val="100000"/>
                  </a:srgbClr>
                </a:solidFill>
                <a:latin typeface="微软雅黑" panose="020B0503020204020204" pitchFamily="34" charset="-122"/>
                <a:ea typeface="微软雅黑" panose="020B0503020204020204" pitchFamily="34" charset="-122"/>
              </a:rPr>
              <a:t>附注：</a:t>
            </a:r>
            <a:endParaRPr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sz="900" spc="80" dirty="0">
                <a:solidFill>
                  <a:srgbClr val="000000">
                    <a:alpha val="100000"/>
                  </a:srgbClr>
                </a:solidFill>
                <a:latin typeface="微软雅黑" panose="020B0503020204020204" pitchFamily="34" charset="-122"/>
                <a:ea typeface="微软雅黑" panose="020B0503020204020204" pitchFamily="34" charset="-122"/>
              </a:rPr>
              <a:t>1.</a:t>
            </a:r>
            <a:r>
              <a:rPr sz="900" spc="80">
                <a:solidFill>
                  <a:srgbClr val="000000">
                    <a:alpha val="100000"/>
                  </a:srgbClr>
                </a:solidFill>
                <a:latin typeface="微软雅黑" panose="020B0503020204020204" pitchFamily="34" charset="-122"/>
                <a:ea typeface="微软雅黑" panose="020B0503020204020204" pitchFamily="34" charset="-122"/>
              </a:rPr>
              <a:t>陈述申辩意见反馈方式:</a:t>
            </a:r>
            <a:endParaRPr lang="en-US" altLang="en-US"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sz="900" spc="80">
                <a:solidFill>
                  <a:srgbClr val="000000">
                    <a:alpha val="100000"/>
                  </a:srgbClr>
                </a:solidFill>
                <a:latin typeface="微软雅黑" panose="020B0503020204020204" pitchFamily="34" charset="-122"/>
                <a:ea typeface="微软雅黑" panose="020B0503020204020204" pitchFamily="34" charset="-122"/>
              </a:rPr>
              <a:t>(</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1)</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信函</a:t>
            </a:r>
            <a:r>
              <a:rPr lang="zh-CN" altLang="en-US" sz="900" spc="80">
                <a:solidFill>
                  <a:srgbClr val="000000">
                    <a:alpha val="100000"/>
                  </a:srgbClr>
                </a:solidFill>
                <a:latin typeface="微软雅黑" panose="020B0503020204020204" pitchFamily="34" charset="-122"/>
                <a:ea typeface="微软雅黑" panose="020B0503020204020204" pitchFamily="34" charset="-122"/>
              </a:rPr>
              <a:t>反馈意见</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请邮寄至四川省遂宁市船山区</a:t>
            </a:r>
            <a:r>
              <a:rPr lang="zh-CN" altLang="en-US" sz="900" spc="80">
                <a:solidFill>
                  <a:srgbClr val="000000">
                    <a:alpha val="100000"/>
                  </a:srgbClr>
                </a:solidFill>
                <a:latin typeface="微软雅黑" panose="020B0503020204020204" pitchFamily="34" charset="-122"/>
                <a:ea typeface="微软雅黑" panose="020B0503020204020204" pitchFamily="34" charset="-122"/>
              </a:rPr>
              <a:t>嘉禾东路</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6</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号，遂宁市自然资源和规划局查收</a:t>
            </a:r>
            <a:r>
              <a:rPr lang="zh-CN" altLang="en-US" sz="900" spc="80">
                <a:solidFill>
                  <a:srgbClr val="000000">
                    <a:alpha val="100000"/>
                  </a:srgbClr>
                </a:solidFill>
                <a:latin typeface="微软雅黑" panose="020B0503020204020204" pitchFamily="34" charset="-122"/>
                <a:ea typeface="微软雅黑" panose="020B0503020204020204" pitchFamily="34" charset="-122"/>
              </a:rPr>
              <a:t>， 邮政编码</a:t>
            </a:r>
            <a:r>
              <a:rPr lang="en-US" altLang="zh-CN" sz="900" spc="80">
                <a:solidFill>
                  <a:srgbClr val="000000">
                    <a:alpha val="100000"/>
                  </a:srgbClr>
                </a:solidFill>
                <a:latin typeface="微软雅黑" panose="020B0503020204020204" pitchFamily="34" charset="-122"/>
                <a:ea typeface="微软雅黑" panose="020B0503020204020204" pitchFamily="34" charset="-122"/>
              </a:rPr>
              <a:t>62900</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0</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a:t>
            </a:r>
            <a:endParaRPr lang="zh-CN" altLang="en-US"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(2)</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网上</a:t>
            </a:r>
            <a:r>
              <a:rPr lang="zh-CN" altLang="en-US" sz="900" spc="80">
                <a:solidFill>
                  <a:srgbClr val="000000">
                    <a:alpha val="100000"/>
                  </a:srgbClr>
                </a:solidFill>
                <a:latin typeface="微软雅黑" panose="020B0503020204020204" pitchFamily="34" charset="-122"/>
                <a:ea typeface="微软雅黑" panose="020B0503020204020204" pitchFamily="34" charset="-122"/>
              </a:rPr>
              <a:t>反馈意见</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请登录查询网址，在对应公示图下方直接发表意见。             </a:t>
            </a:r>
            <a:endParaRPr lang="zh-CN" altLang="en-US"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(3)</a:t>
            </a:r>
            <a:r>
              <a:rPr lang="zh-CN" altLang="en-US" sz="900" spc="80">
                <a:solidFill>
                  <a:srgbClr val="000000">
                    <a:alpha val="100000"/>
                  </a:srgbClr>
                </a:solidFill>
                <a:latin typeface="微软雅黑" panose="020B0503020204020204" pitchFamily="34" charset="-122"/>
                <a:ea typeface="微软雅黑" panose="020B0503020204020204" pitchFamily="34" charset="-122"/>
              </a:rPr>
              <a:t>联系电话</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 0825-2310136(</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遂宁市自然资源和规划局建设工程规划</a:t>
            </a:r>
            <a:r>
              <a:rPr lang="zh-CN" altLang="en-US" sz="900" spc="80">
                <a:solidFill>
                  <a:srgbClr val="000000">
                    <a:alpha val="100000"/>
                  </a:srgbClr>
                </a:solidFill>
                <a:latin typeface="微软雅黑" panose="020B0503020204020204" pitchFamily="34" charset="-122"/>
                <a:ea typeface="微软雅黑" panose="020B0503020204020204" pitchFamily="34" charset="-122"/>
              </a:rPr>
              <a:t>管理科</a:t>
            </a:r>
            <a:r>
              <a:rPr lang="en-US" altLang="zh-CN" sz="900" spc="80">
                <a:solidFill>
                  <a:srgbClr val="000000">
                    <a:alpha val="100000"/>
                  </a:srgbClr>
                </a:solidFill>
                <a:latin typeface="微软雅黑" panose="020B0503020204020204" pitchFamily="34" charset="-122"/>
                <a:ea typeface="微软雅黑" panose="020B0503020204020204" pitchFamily="34" charset="-122"/>
              </a:rPr>
              <a:t>)                                  </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2.</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有效反馈</a:t>
            </a:r>
            <a:r>
              <a:rPr lang="zh-CN" altLang="en-US" sz="900" spc="80">
                <a:solidFill>
                  <a:srgbClr val="000000">
                    <a:alpha val="100000"/>
                  </a:srgbClr>
                </a:solidFill>
                <a:latin typeface="微软雅黑" panose="020B0503020204020204" pitchFamily="34" charset="-122"/>
                <a:ea typeface="微软雅黑" panose="020B0503020204020204" pitchFamily="34" charset="-122"/>
              </a:rPr>
              <a:t>意见期</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信函反馈意见邮戳日不应超过意见反馈期最后一天，逾期视为无效意见，不予采纳。                                                            </a:t>
            </a:r>
            <a:endParaRPr lang="zh-CN" altLang="en-US" sz="900" spc="80" dirty="0">
              <a:solidFill>
                <a:srgbClr val="000000">
                  <a:alpha val="100000"/>
                </a:srgbClr>
              </a:solidFill>
              <a:latin typeface="微软雅黑" panose="020B0503020204020204" pitchFamily="34" charset="-122"/>
              <a:ea typeface="微软雅黑" panose="020B0503020204020204" pitchFamily="34" charset="-122"/>
            </a:endParaRPr>
          </a:p>
          <a:p>
            <a:pPr algn="l" rtl="0" eaLnBrk="0"/>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3.</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有效</a:t>
            </a:r>
            <a:r>
              <a:rPr lang="zh-CN" altLang="en-US" sz="900" spc="80">
                <a:solidFill>
                  <a:srgbClr val="000000">
                    <a:alpha val="100000"/>
                  </a:srgbClr>
                </a:solidFill>
                <a:latin typeface="微软雅黑" panose="020B0503020204020204" pitchFamily="34" charset="-122"/>
                <a:ea typeface="微软雅黑" panose="020B0503020204020204" pitchFamily="34" charset="-122"/>
              </a:rPr>
              <a:t>反馈意见</a:t>
            </a:r>
            <a:r>
              <a:rPr lang="en-US" altLang="zh-CN" sz="900" spc="80" dirty="0">
                <a:solidFill>
                  <a:srgbClr val="000000">
                    <a:alpha val="100000"/>
                  </a:srgbClr>
                </a:solidFill>
                <a:latin typeface="微软雅黑" panose="020B0503020204020204" pitchFamily="34" charset="-122"/>
                <a:ea typeface="微软雅黑" panose="020B0503020204020204" pitchFamily="34" charset="-122"/>
              </a:rPr>
              <a:t>:</a:t>
            </a:r>
            <a:r>
              <a:rPr lang="zh-CN" altLang="en-US" sz="900" spc="80" dirty="0">
                <a:solidFill>
                  <a:srgbClr val="000000">
                    <a:alpha val="100000"/>
                  </a:srgbClr>
                </a:solidFill>
                <a:latin typeface="微软雅黑" panose="020B0503020204020204" pitchFamily="34" charset="-122"/>
                <a:ea typeface="微软雅黑" panose="020B0503020204020204" pitchFamily="34" charset="-122"/>
              </a:rPr>
              <a:t>注明真实联系人姓名、联系电话、联系地址，如反馈意见信息不准确或不完整无法及时进步核对有关情况的视为无效意见。</a:t>
            </a:r>
            <a:endParaRPr lang="zh-CN" altLang="en-US" sz="900" spc="80" dirty="0">
              <a:solidFill>
                <a:srgbClr val="000000">
                  <a:alpha val="100000"/>
                </a:srgbClr>
              </a:solidFill>
              <a:latin typeface="微软雅黑" panose="020B0503020204020204" pitchFamily="34" charset="-122"/>
              <a:ea typeface="微软雅黑" panose="020B0503020204020204" pitchFamily="34" charset="-122"/>
            </a:endParaRPr>
          </a:p>
        </p:txBody>
      </p:sp>
      <p:grpSp>
        <p:nvGrpSpPr>
          <p:cNvPr id="4" name="group 2"/>
          <p:cNvGrpSpPr/>
          <p:nvPr/>
        </p:nvGrpSpPr>
        <p:grpSpPr>
          <a:xfrm rot="21600000">
            <a:off x="0" y="0"/>
            <a:ext cx="12192000" cy="1141374"/>
            <a:chOff x="0" y="0"/>
            <a:chExt cx="12192000" cy="1141374"/>
          </a:xfrm>
        </p:grpSpPr>
        <p:pic>
          <p:nvPicPr>
            <p:cNvPr id="5" name="picture 3"/>
            <p:cNvPicPr>
              <a:picLocks noChangeAspect="1"/>
            </p:cNvPicPr>
            <p:nvPr/>
          </p:nvPicPr>
          <p:blipFill>
            <a:blip r:embed="rId4"/>
            <a:stretch>
              <a:fillRect/>
            </a:stretch>
          </p:blipFill>
          <p:spPr>
            <a:xfrm rot="21600000">
              <a:off x="0" y="0"/>
              <a:ext cx="12192000" cy="1141374"/>
            </a:xfrm>
            <a:prstGeom prst="rect">
              <a:avLst/>
            </a:prstGeom>
          </p:spPr>
        </p:pic>
        <p:sp>
          <p:nvSpPr>
            <p:cNvPr id="6" name="textbox 4"/>
            <p:cNvSpPr/>
            <p:nvPr/>
          </p:nvSpPr>
          <p:spPr>
            <a:xfrm>
              <a:off x="-12700" y="-12700"/>
              <a:ext cx="12217400" cy="1210944"/>
            </a:xfrm>
            <a:prstGeom prst="rect">
              <a:avLst/>
            </a:prstGeom>
          </p:spPr>
          <p:txBody>
            <a:bodyPr vert="horz" wrap="square" lIns="0" tIns="0" rIns="0" bIns="0"/>
            <a:lstStyle/>
            <a:p>
              <a:pPr algn="l" rtl="0" eaLnBrk="0">
                <a:lnSpc>
                  <a:spcPct val="110000"/>
                </a:lnSpc>
              </a:pPr>
              <a:endParaRPr lang="en-US" altLang="en-US" sz="1000" dirty="0"/>
            </a:p>
            <a:p>
              <a:pPr algn="ctr" rtl="0" eaLnBrk="0">
                <a:lnSpc>
                  <a:spcPct val="111000"/>
                </a:lnSpc>
              </a:pPr>
              <a:r>
                <a:rPr lang="zh-CN" altLang="en-US" sz="2400" spc="10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sym typeface="+mn-ea"/>
                </a:rPr>
                <a:t>遂宁发展高铁城市建设开发有限公司</a:t>
              </a:r>
              <a:endParaRPr sz="2400" spc="100" dirty="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sym typeface="+mn-ea"/>
              </a:endParaRPr>
            </a:p>
            <a:p>
              <a:pPr algn="ctr" rtl="0" eaLnBrk="0">
                <a:lnSpc>
                  <a:spcPct val="111000"/>
                </a:lnSpc>
              </a:pPr>
              <a:r>
                <a:rPr lang="zh-CN" altLang="en-US" sz="2400" spc="4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rPr>
                <a:t>成达万高铁遂宁站站区配套工程</a:t>
              </a:r>
              <a:r>
                <a:rPr lang="en-US" altLang="zh-CN" sz="2400" spc="4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rPr>
                <a:t>—</a:t>
              </a:r>
              <a:r>
                <a:rPr lang="zh-CN" altLang="en-US" sz="2400" spc="4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rPr>
                <a:t>站前广场（含地下空间）及高架匝道设计方案批</a:t>
              </a:r>
              <a:r>
                <a:rPr lang="zh-CN" altLang="en-US" sz="2400" spc="40" dirty="0">
                  <a:ln w="9525" cap="flat" cmpd="sng">
                    <a:solidFill>
                      <a:srgbClr val="000000">
                        <a:alpha val="100000"/>
                      </a:srgbClr>
                    </a:solidFill>
                    <a:prstDash val="solid"/>
                    <a:miter lim="0"/>
                  </a:ln>
                  <a:solidFill>
                    <a:srgbClr val="000000">
                      <a:alpha val="100000"/>
                    </a:srgbClr>
                  </a:solidFill>
                  <a:latin typeface="黑体" panose="02010609060101010101" charset="-122"/>
                  <a:ea typeface="黑体" panose="02010609060101010101" charset="-122"/>
                  <a:cs typeface="微软雅黑" panose="020B0503020204020204" pitchFamily="34" charset="-122"/>
                </a:rPr>
                <a:t>前公示</a:t>
              </a:r>
              <a:endParaRPr lang="en-US" altLang="en-US" sz="2400" dirty="0">
                <a:latin typeface="黑体" panose="02010609060101010101" charset="-122"/>
                <a:ea typeface="黑体" panose="02010609060101010101" charset="-122"/>
              </a:endParaRPr>
            </a:p>
          </p:txBody>
        </p:sp>
      </p:grpSp>
      <p:sp>
        <p:nvSpPr>
          <p:cNvPr id="18" name="文本框 17"/>
          <p:cNvSpPr txBox="1"/>
          <p:nvPr/>
        </p:nvSpPr>
        <p:spPr>
          <a:xfrm>
            <a:off x="4931395" y="4494314"/>
            <a:ext cx="648831" cy="261610"/>
          </a:xfrm>
          <a:prstGeom prst="rect">
            <a:avLst/>
          </a:prstGeom>
          <a:noFill/>
        </p:spPr>
        <p:txBody>
          <a:bodyPr wrap="square" rtlCol="0">
            <a:spAutoFit/>
          </a:bodyPr>
          <a:lstStyle/>
          <a:p>
            <a:r>
              <a:rPr lang="zh-CN" altLang="en-US" sz="1100" dirty="0"/>
              <a:t>鸟瞰图</a:t>
            </a:r>
            <a:endParaRPr lang="zh-CN" altLang="en-US" sz="1100" dirty="0"/>
          </a:p>
        </p:txBody>
      </p:sp>
      <p:sp>
        <p:nvSpPr>
          <p:cNvPr id="28" name="文本框 27"/>
          <p:cNvSpPr txBox="1"/>
          <p:nvPr/>
        </p:nvSpPr>
        <p:spPr>
          <a:xfrm>
            <a:off x="8874597" y="4489913"/>
            <a:ext cx="648831" cy="261610"/>
          </a:xfrm>
          <a:prstGeom prst="rect">
            <a:avLst/>
          </a:prstGeom>
          <a:noFill/>
        </p:spPr>
        <p:txBody>
          <a:bodyPr wrap="square" rtlCol="0">
            <a:spAutoFit/>
          </a:bodyPr>
          <a:lstStyle/>
          <a:p>
            <a:r>
              <a:rPr lang="zh-CN" altLang="en-US" sz="1100" dirty="0"/>
              <a:t>透视图</a:t>
            </a:r>
            <a:endParaRPr lang="zh-CN" altLang="en-US" sz="1100" dirty="0"/>
          </a:p>
        </p:txBody>
      </p:sp>
      <p:sp>
        <p:nvSpPr>
          <p:cNvPr id="29" name="文本框 28"/>
          <p:cNvSpPr txBox="1"/>
          <p:nvPr/>
        </p:nvSpPr>
        <p:spPr>
          <a:xfrm>
            <a:off x="8874597" y="1198244"/>
            <a:ext cx="796327" cy="261610"/>
          </a:xfrm>
          <a:prstGeom prst="rect">
            <a:avLst/>
          </a:prstGeom>
          <a:solidFill>
            <a:schemeClr val="bg1"/>
          </a:solidFill>
        </p:spPr>
        <p:txBody>
          <a:bodyPr wrap="square" rtlCol="0">
            <a:spAutoFit/>
          </a:bodyPr>
          <a:lstStyle/>
          <a:p>
            <a:pPr algn="ctr"/>
            <a:r>
              <a:rPr lang="zh-CN" altLang="en-US" sz="1100" dirty="0">
                <a:latin typeface="微软雅黑" panose="020B0503020204020204" pitchFamily="34" charset="-122"/>
                <a:ea typeface="微软雅黑" panose="020B0503020204020204" pitchFamily="34" charset="-122"/>
              </a:rPr>
              <a:t>总平面图</a:t>
            </a:r>
            <a:endParaRPr lang="zh-CN" altLang="en-US" sz="11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554396" y="4806965"/>
            <a:ext cx="1806742" cy="646331"/>
          </a:xfrm>
          <a:prstGeom prst="rect">
            <a:avLst/>
          </a:prstGeom>
          <a:noFill/>
        </p:spPr>
        <p:txBody>
          <a:bodyPr wrap="square" rtlCol="0">
            <a:spAutoFit/>
          </a:bodyPr>
          <a:lstStyle/>
          <a:p>
            <a:r>
              <a:rPr lang="zh-CN" altLang="en-US" sz="900" spc="80">
                <a:solidFill>
                  <a:srgbClr val="000000">
                    <a:alpha val="100000"/>
                  </a:srgbClr>
                </a:solidFill>
                <a:latin typeface="微软雅黑" panose="020B0503020204020204" pitchFamily="34" charset="-122"/>
                <a:ea typeface="微软雅黑" panose="020B0503020204020204" pitchFamily="34" charset="-122"/>
              </a:rPr>
              <a:t>绿地面积：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6684</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r>
              <a:rPr lang="zh-CN" altLang="en-US" sz="900" spc="80">
                <a:solidFill>
                  <a:srgbClr val="000000">
                    <a:alpha val="100000"/>
                  </a:srgbClr>
                </a:solidFill>
                <a:latin typeface="微软雅黑" panose="020B0503020204020204" pitchFamily="34" charset="-122"/>
                <a:ea typeface="微软雅黑" panose="020B0503020204020204" pitchFamily="34" charset="-122"/>
              </a:rPr>
              <a:t>铺装面积：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8955</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r>
              <a:rPr lang="zh-CN" altLang="en-US" sz="900" spc="80">
                <a:solidFill>
                  <a:srgbClr val="000000">
                    <a:alpha val="100000"/>
                  </a:srgbClr>
                </a:solidFill>
                <a:latin typeface="微软雅黑" panose="020B0503020204020204" pitchFamily="34" charset="-122"/>
                <a:ea typeface="微软雅黑" panose="020B0503020204020204" pitchFamily="34" charset="-122"/>
              </a:rPr>
              <a:t>建筑密度：</a:t>
            </a:r>
            <a:r>
              <a:rPr lang="en-US" altLang="zh-CN" sz="900" spc="80">
                <a:solidFill>
                  <a:srgbClr val="000000">
                    <a:alpha val="100000"/>
                  </a:srgbClr>
                </a:solidFill>
                <a:latin typeface="微软雅黑" panose="020B0503020204020204" pitchFamily="34" charset="-122"/>
                <a:ea typeface="微软雅黑" panose="020B0503020204020204" pitchFamily="34" charset="-122"/>
              </a:rPr>
              <a:t>3.79%</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r>
              <a:rPr lang="zh-CN" altLang="en-US" sz="900" spc="80">
                <a:solidFill>
                  <a:srgbClr val="000000">
                    <a:alpha val="100000"/>
                  </a:srgbClr>
                </a:solidFill>
                <a:latin typeface="微软雅黑" panose="020B0503020204020204" pitchFamily="34" charset="-122"/>
                <a:ea typeface="微软雅黑" panose="020B0503020204020204" pitchFamily="34" charset="-122"/>
              </a:rPr>
              <a:t>地下停车场机动车位：</a:t>
            </a:r>
            <a:r>
              <a:rPr lang="en-US" altLang="zh-CN" sz="900" spc="80">
                <a:solidFill>
                  <a:srgbClr val="000000">
                    <a:alpha val="100000"/>
                  </a:srgbClr>
                </a:solidFill>
                <a:latin typeface="微软雅黑" panose="020B0503020204020204" pitchFamily="34" charset="-122"/>
                <a:ea typeface="微软雅黑" panose="020B0503020204020204" pitchFamily="34" charset="-122"/>
              </a:rPr>
              <a:t>567</a:t>
            </a:r>
            <a:r>
              <a:rPr lang="zh-CN" altLang="en-US" sz="900" spc="80">
                <a:solidFill>
                  <a:srgbClr val="000000">
                    <a:alpha val="100000"/>
                  </a:srgbClr>
                </a:solidFill>
                <a:latin typeface="微软雅黑" panose="020B0503020204020204" pitchFamily="34" charset="-122"/>
                <a:ea typeface="微软雅黑" panose="020B0503020204020204" pitchFamily="34" charset="-122"/>
              </a:rPr>
              <a:t>辆</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308886" y="4824383"/>
            <a:ext cx="1806742" cy="507831"/>
          </a:xfrm>
          <a:prstGeom prst="rect">
            <a:avLst/>
          </a:prstGeom>
          <a:noFill/>
        </p:spPr>
        <p:txBody>
          <a:bodyPr wrap="square" rtlCol="0">
            <a:spAutoFit/>
          </a:bodyPr>
          <a:lstStyle/>
          <a:p>
            <a:r>
              <a:rPr lang="zh-CN" altLang="en-US" sz="900" spc="80">
                <a:solidFill>
                  <a:srgbClr val="000000">
                    <a:alpha val="100000"/>
                  </a:srgbClr>
                </a:solidFill>
                <a:latin typeface="微软雅黑" panose="020B0503020204020204" pitchFamily="34" charset="-122"/>
                <a:ea typeface="微软雅黑" panose="020B0503020204020204" pitchFamily="34" charset="-122"/>
              </a:rPr>
              <a:t>净用地面积：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7081</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r>
              <a:rPr lang="zh-CN" altLang="en-US" sz="900" spc="80">
                <a:solidFill>
                  <a:srgbClr val="000000">
                    <a:alpha val="100000"/>
                  </a:srgbClr>
                </a:solidFill>
                <a:latin typeface="微软雅黑" panose="020B0503020204020204" pitchFamily="34" charset="-122"/>
                <a:ea typeface="微软雅黑" panose="020B0503020204020204" pitchFamily="34" charset="-122"/>
              </a:rPr>
              <a:t>铺装面积：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6240</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a:p>
            <a:r>
              <a:rPr lang="zh-CN" altLang="en-US" sz="900" spc="80">
                <a:solidFill>
                  <a:srgbClr val="000000">
                    <a:alpha val="100000"/>
                  </a:srgbClr>
                </a:solidFill>
                <a:latin typeface="微软雅黑" panose="020B0503020204020204" pitchFamily="34" charset="-122"/>
                <a:ea typeface="微软雅黑" panose="020B0503020204020204" pitchFamily="34" charset="-122"/>
              </a:rPr>
              <a:t>绿化面积：</a:t>
            </a:r>
            <a:r>
              <a:rPr lang="en-US" altLang="zh-CN" sz="900" spc="80">
                <a:solidFill>
                  <a:srgbClr val="000000">
                    <a:alpha val="100000"/>
                  </a:srgbClr>
                </a:solidFill>
                <a:latin typeface="微软雅黑" panose="020B0503020204020204" pitchFamily="34" charset="-122"/>
                <a:ea typeface="微软雅黑" panose="020B0503020204020204" pitchFamily="34" charset="-122"/>
              </a:rPr>
              <a:t>841</a:t>
            </a:r>
            <a:r>
              <a:rPr lang="zh-CN" altLang="en-US" sz="900" spc="80">
                <a:solidFill>
                  <a:srgbClr val="000000">
                    <a:alpha val="100000"/>
                  </a:srgbClr>
                </a:solidFill>
                <a:latin typeface="微软雅黑" panose="020B0503020204020204" pitchFamily="34" charset="-122"/>
                <a:ea typeface="微软雅黑" panose="020B0503020204020204" pitchFamily="34" charset="-122"/>
              </a:rPr>
              <a:t>㎡</a:t>
            </a:r>
            <a:endParaRPr lang="en-US" altLang="zh-CN" sz="900" spc="80">
              <a:solidFill>
                <a:srgbClr val="000000">
                  <a:alpha val="100000"/>
                </a:srgbClr>
              </a:solidFill>
              <a:latin typeface="微软雅黑" panose="020B0503020204020204" pitchFamily="34" charset="-122"/>
              <a:ea typeface="微软雅黑" panose="020B0503020204020204" pitchFamily="34" charset="-122"/>
            </a:endParaRPr>
          </a:p>
        </p:txBody>
      </p:sp>
      <p:graphicFrame>
        <p:nvGraphicFramePr>
          <p:cNvPr id="71" name="表格 4"/>
          <p:cNvGraphicFramePr>
            <a:graphicFrameLocks noGrp="1"/>
          </p:cNvGraphicFramePr>
          <p:nvPr/>
        </p:nvGraphicFramePr>
        <p:xfrm>
          <a:off x="9794748" y="1198244"/>
          <a:ext cx="2286128" cy="3215475"/>
        </p:xfrm>
        <a:graphic>
          <a:graphicData uri="http://schemas.openxmlformats.org/drawingml/2006/table">
            <a:tbl>
              <a:tblPr firstRow="1" bandRow="1">
                <a:tableStyleId>{5940675A-B579-460E-94D1-54222C63F5DA}</a:tableStyleId>
              </a:tblPr>
              <a:tblGrid>
                <a:gridCol w="1474167"/>
                <a:gridCol w="596554"/>
                <a:gridCol w="215407"/>
              </a:tblGrid>
              <a:tr h="168019">
                <a:tc gridSpan="3">
                  <a:txBody>
                    <a:bodyPr/>
                    <a:lstStyle/>
                    <a:p>
                      <a:pPr marL="0" marR="0" lvl="0" indent="0" algn="l" defTabSz="1425575" rtl="0" eaLnBrk="1" fontAlgn="auto" latinLnBrk="0" hangingPunct="1">
                        <a:lnSpc>
                          <a:spcPct val="100000"/>
                        </a:lnSpc>
                        <a:spcBef>
                          <a:spcPts val="0"/>
                        </a:spcBef>
                        <a:spcAft>
                          <a:spcPts val="0"/>
                        </a:spcAft>
                        <a:buClrTx/>
                        <a:buSzTx/>
                        <a:buFontTx/>
                        <a:buNone/>
                        <a:defRPr/>
                      </a:pPr>
                      <a:r>
                        <a:rPr lang="zh-CN" altLang="en-US" sz="800" b="0" kern="1200" dirty="0">
                          <a:solidFill>
                            <a:schemeClr val="tx1"/>
                          </a:solidFill>
                          <a:latin typeface="微软雅黑" panose="020B0503020204020204" pitchFamily="34" charset="-122"/>
                          <a:ea typeface="微软雅黑" panose="020B0503020204020204" pitchFamily="34" charset="-122"/>
                          <a:cs typeface="+mn-cs"/>
                        </a:rPr>
                        <a:t>地块一（北广场）经济技术指标表</a:t>
                      </a:r>
                      <a:endParaRPr lang="zh-CN" altLang="en-US" sz="800" b="0" kern="1200" dirty="0">
                        <a:solidFill>
                          <a:schemeClr val="tx1"/>
                        </a:solidFill>
                        <a:latin typeface="微软雅黑" panose="020B0503020204020204" pitchFamily="34" charset="-122"/>
                        <a:ea typeface="微软雅黑" panose="020B0503020204020204" pitchFamily="34" charset="-122"/>
                        <a:cs typeface="+mn-cs"/>
                      </a:endParaRPr>
                    </a:p>
                  </a:txBody>
                  <a:tcPr marL="39747" marR="39747" marT="19874" marB="19874" anchor="ctr">
                    <a:solidFill>
                      <a:schemeClr val="bg1">
                        <a:lumMod val="75000"/>
                      </a:schemeClr>
                    </a:solidFill>
                  </a:tcPr>
                </a:tc>
                <a:tc hMerge="1">
                  <a:tcPr/>
                </a:tc>
                <a:tc hMerge="1">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一、净用地面积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22689.3</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l"/>
                      <a:r>
                        <a:rPr lang="zh-CN" altLang="en-US" sz="800" b="0">
                          <a:solidFill>
                            <a:schemeClr val="tx1"/>
                          </a:solidFill>
                          <a:latin typeface="微软雅黑" panose="020B0503020204020204" pitchFamily="34" charset="-122"/>
                          <a:ea typeface="微软雅黑" panose="020B0503020204020204" pitchFamily="34" charset="-122"/>
                        </a:rPr>
                        <a:t>㎡</a:t>
                      </a:r>
                      <a:endParaRPr lang="zh-CN" altLang="en-US" sz="800" b="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T w="12700" cap="flat" cmpd="sng" algn="ctr">
                      <a:solidFill>
                        <a:schemeClr val="tx1"/>
                      </a:solidFill>
                      <a:prstDash val="solid"/>
                      <a:round/>
                      <a:headEnd type="none" w="med" len="med"/>
                      <a:tailEnd type="none" w="med" len="med"/>
                    </a:lnT>
                  </a:tcP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二、总建筑面积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a:solidFill>
                            <a:schemeClr val="tx1"/>
                          </a:solidFill>
                          <a:latin typeface="微软雅黑" panose="020B0503020204020204" pitchFamily="34" charset="-122"/>
                          <a:ea typeface="微软雅黑" panose="020B0503020204020204" pitchFamily="34" charset="-122"/>
                        </a:rPr>
                        <a:t>43017.0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a:solidFill>
                            <a:schemeClr val="tx1"/>
                          </a:solidFill>
                          <a:latin typeface="微软雅黑" panose="020B0503020204020204" pitchFamily="34" charset="-122"/>
                          <a:ea typeface="微软雅黑" panose="020B0503020204020204" pitchFamily="34" charset="-122"/>
                        </a:rPr>
                        <a:t>㎡</a:t>
                      </a:r>
                      <a:endParaRPr lang="zh-CN" altLang="en-US" sz="800" b="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algn="l"/>
                      <a:r>
                        <a:rPr lang="en-US" altLang="zh-CN" sz="800" b="0" dirty="0">
                          <a:solidFill>
                            <a:schemeClr val="tx1"/>
                          </a:solidFill>
                          <a:latin typeface="微软雅黑" panose="020B0503020204020204" pitchFamily="34" charset="-122"/>
                          <a:ea typeface="微软雅黑" panose="020B0503020204020204" pitchFamily="34" charset="-122"/>
                        </a:rPr>
                        <a:t>1</a:t>
                      </a:r>
                      <a:r>
                        <a:rPr lang="zh-CN" altLang="en-US" sz="800" b="0" dirty="0">
                          <a:solidFill>
                            <a:schemeClr val="tx1"/>
                          </a:solidFill>
                          <a:latin typeface="微软雅黑" panose="020B0503020204020204" pitchFamily="34" charset="-122"/>
                          <a:ea typeface="微软雅黑" panose="020B0503020204020204" pitchFamily="34" charset="-122"/>
                        </a:rPr>
                        <a:t>、地上建筑面积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a:solidFill>
                            <a:schemeClr val="tx1"/>
                          </a:solidFill>
                          <a:latin typeface="微软雅黑" panose="020B0503020204020204" pitchFamily="34" charset="-122"/>
                          <a:ea typeface="微软雅黑" panose="020B0503020204020204" pitchFamily="34" charset="-122"/>
                        </a:rPr>
                        <a:t>861.0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a:solidFill>
                            <a:schemeClr val="tx1"/>
                          </a:solidFill>
                          <a:latin typeface="微软雅黑" panose="020B0503020204020204" pitchFamily="34" charset="-122"/>
                          <a:ea typeface="微软雅黑" panose="020B0503020204020204" pitchFamily="34" charset="-122"/>
                        </a:rPr>
                        <a:t>㎡</a:t>
                      </a:r>
                      <a:endParaRPr lang="zh-CN" altLang="en-US" sz="800" b="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algn="l"/>
                      <a:r>
                        <a:rPr lang="en-US" altLang="zh-CN" sz="800" b="0" dirty="0">
                          <a:solidFill>
                            <a:schemeClr val="tx1"/>
                          </a:solidFill>
                          <a:latin typeface="微软雅黑" panose="020B0503020204020204" pitchFamily="34" charset="-122"/>
                          <a:ea typeface="微软雅黑" panose="020B0503020204020204" pitchFamily="34" charset="-122"/>
                        </a:rPr>
                        <a:t>2</a:t>
                      </a:r>
                      <a:r>
                        <a:rPr lang="zh-CN" altLang="en-US" sz="800" b="0" dirty="0">
                          <a:solidFill>
                            <a:schemeClr val="tx1"/>
                          </a:solidFill>
                          <a:latin typeface="微软雅黑" panose="020B0503020204020204" pitchFamily="34" charset="-122"/>
                          <a:ea typeface="微软雅黑" panose="020B0503020204020204" pitchFamily="34" charset="-122"/>
                        </a:rPr>
                        <a:t>、地下建筑面积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a:solidFill>
                            <a:schemeClr val="tx1"/>
                          </a:solidFill>
                          <a:latin typeface="微软雅黑" panose="020B0503020204020204" pitchFamily="34" charset="-122"/>
                          <a:ea typeface="微软雅黑" panose="020B0503020204020204" pitchFamily="34" charset="-122"/>
                        </a:rPr>
                        <a:t>42156.0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a:solidFill>
                            <a:schemeClr val="tx1"/>
                          </a:solidFill>
                          <a:latin typeface="微软雅黑" panose="020B0503020204020204" pitchFamily="34" charset="-122"/>
                          <a:ea typeface="微软雅黑" panose="020B0503020204020204" pitchFamily="34" charset="-122"/>
                        </a:rPr>
                        <a:t>㎡</a:t>
                      </a:r>
                      <a:endParaRPr lang="zh-CN" altLang="en-US" sz="800" b="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三、容积率</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gridSpan="2">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0.04</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hMerge="1">
                  <a:tcPr anchor="ct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四、建筑基底面积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a:solidFill>
                            <a:schemeClr val="tx1"/>
                          </a:solidFill>
                          <a:latin typeface="微软雅黑" panose="020B0503020204020204" pitchFamily="34" charset="-122"/>
                          <a:ea typeface="微软雅黑" panose="020B0503020204020204" pitchFamily="34" charset="-122"/>
                        </a:rPr>
                        <a:t>861.0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五、绿地面积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6684</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六、铺装面积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8955</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r>
              <a:tr h="16801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七、建筑密度</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gridSpan="2">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3.79%</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hMerge="1">
                  <a:tcPr anchor="ctr"/>
                </a:tc>
              </a:tr>
              <a:tr h="168019">
                <a:tc gridSpan="3">
                  <a:txBody>
                    <a:bodyPr/>
                    <a:lstStyle/>
                    <a:p>
                      <a:pPr algn="l"/>
                      <a:r>
                        <a:rPr lang="zh-CN" altLang="en-US" sz="800" b="0" kern="1200" dirty="0">
                          <a:solidFill>
                            <a:schemeClr val="tx1"/>
                          </a:solidFill>
                          <a:latin typeface="微软雅黑" panose="020B0503020204020204" pitchFamily="34" charset="-122"/>
                          <a:ea typeface="微软雅黑" panose="020B0503020204020204" pitchFamily="34" charset="-122"/>
                        </a:rPr>
                        <a:t>八、机动车位</a:t>
                      </a:r>
                      <a:endParaRPr lang="zh-CN" altLang="en-US" sz="800" b="0" kern="1200" dirty="0">
                        <a:solidFill>
                          <a:schemeClr val="tx1"/>
                        </a:solidFill>
                        <a:latin typeface="微软雅黑" panose="020B0503020204020204" pitchFamily="34" charset="-122"/>
                        <a:ea typeface="微软雅黑" panose="020B0503020204020204" pitchFamily="34" charset="-122"/>
                        <a:cs typeface="+mn-cs"/>
                      </a:endParaRPr>
                    </a:p>
                  </a:txBody>
                  <a:tcPr marL="39747" marR="39747" marT="19874" marB="19874" anchor="ctr"/>
                </a:tc>
                <a:tc hMerge="1">
                  <a:tcPr/>
                </a:tc>
                <a:tc hMerge="1">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r h="191133">
                <a:tc>
                  <a:txBody>
                    <a:bodyPr/>
                    <a:lstStyle/>
                    <a:p>
                      <a:pPr algn="l"/>
                      <a:r>
                        <a:rPr lang="en-US" altLang="zh-CN" sz="800" b="0" dirty="0">
                          <a:solidFill>
                            <a:schemeClr val="tx1"/>
                          </a:solidFill>
                          <a:latin typeface="微软雅黑" panose="020B0503020204020204" pitchFamily="34" charset="-122"/>
                          <a:ea typeface="微软雅黑" panose="020B0503020204020204" pitchFamily="34" charset="-122"/>
                        </a:rPr>
                        <a:t>1. </a:t>
                      </a:r>
                      <a:r>
                        <a:rPr lang="zh-CN" altLang="en-US" sz="800" b="0" dirty="0">
                          <a:solidFill>
                            <a:schemeClr val="tx1"/>
                          </a:solidFill>
                          <a:latin typeface="微软雅黑" panose="020B0503020204020204" pitchFamily="34" charset="-122"/>
                          <a:ea typeface="微软雅黑" panose="020B0503020204020204" pitchFamily="34" charset="-122"/>
                        </a:rPr>
                        <a:t>社会车、网约车</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a:solidFill>
                            <a:schemeClr val="tx1"/>
                          </a:solidFill>
                          <a:latin typeface="微软雅黑" panose="020B0503020204020204" pitchFamily="34" charset="-122"/>
                          <a:ea typeface="微软雅黑" panose="020B0503020204020204" pitchFamily="34" charset="-122"/>
                        </a:rPr>
                        <a:t>517</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辆</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168019">
                <a:tc>
                  <a:txBody>
                    <a:bodyPr/>
                    <a:lstStyle/>
                    <a:p>
                      <a:pPr algn="l"/>
                      <a:r>
                        <a:rPr lang="en-US" altLang="zh-CN" sz="800" b="0" dirty="0">
                          <a:solidFill>
                            <a:schemeClr val="tx1"/>
                          </a:solidFill>
                          <a:latin typeface="微软雅黑" panose="020B0503020204020204" pitchFamily="34" charset="-122"/>
                          <a:ea typeface="微软雅黑" panose="020B0503020204020204" pitchFamily="34" charset="-122"/>
                        </a:rPr>
                        <a:t>2. </a:t>
                      </a:r>
                      <a:r>
                        <a:rPr lang="zh-CN" altLang="en-US" sz="800" b="0" dirty="0">
                          <a:solidFill>
                            <a:schemeClr val="tx1"/>
                          </a:solidFill>
                          <a:latin typeface="微软雅黑" panose="020B0503020204020204" pitchFamily="34" charset="-122"/>
                          <a:ea typeface="微软雅黑" panose="020B0503020204020204" pitchFamily="34" charset="-122"/>
                        </a:rPr>
                        <a:t>出租车</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50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辆</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L w="12700" cap="flat" cmpd="sng" algn="ctr">
                      <a:solidFill>
                        <a:schemeClr val="tx1"/>
                      </a:solidFill>
                      <a:prstDash val="solid"/>
                      <a:round/>
                      <a:headEnd type="none" w="med" len="med"/>
                      <a:tailEnd type="none" w="med" len="med"/>
                    </a:lnL>
                  </a:tcPr>
                </a:tc>
              </a:tr>
              <a:tr h="168019">
                <a:tc gridSpan="3">
                  <a:txBody>
                    <a:bodyPr/>
                    <a:lstStyle/>
                    <a:p>
                      <a:pPr marL="0" marR="0" lvl="0" indent="0" algn="l" defTabSz="1425575"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地块二（南广场）经济技术指标表</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solidFill>
                      <a:schemeClr val="bg1">
                        <a:lumMod val="75000"/>
                      </a:schemeClr>
                    </a:solidFill>
                  </a:tcPr>
                </a:tc>
                <a:tc hMerge="1">
                  <a:tcPr>
                    <a:lnT w="12700" cap="flat" cmpd="sng" algn="ctr">
                      <a:solidFill>
                        <a:schemeClr val="tx1"/>
                      </a:solidFill>
                      <a:prstDash val="solid"/>
                      <a:round/>
                      <a:headEnd type="none" w="med" len="med"/>
                      <a:tailEnd type="none" w="med" len="med"/>
                    </a:lnT>
                  </a:tcPr>
                </a:tc>
                <a:tc hMerge="1">
                  <a:tcPr anchor="ctr">
                    <a:lnL w="12700" cap="flat" cmpd="sng" algn="ctr">
                      <a:solidFill>
                        <a:schemeClr val="tx1"/>
                      </a:solidFill>
                      <a:prstDash val="solid"/>
                      <a:round/>
                      <a:headEnd type="none" w="med" len="med"/>
                      <a:tailEnd type="none" w="med" len="med"/>
                    </a:lnL>
                  </a:tcP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一、净用地面积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marL="0" marR="0" lvl="0" indent="0" algn="r" defTabSz="1425575" rtl="0" eaLnBrk="1" fontAlgn="auto" latinLnBrk="0" hangingPunct="1">
                        <a:lnSpc>
                          <a:spcPct val="100000"/>
                        </a:lnSpc>
                        <a:spcBef>
                          <a:spcPts val="0"/>
                        </a:spcBef>
                        <a:spcAft>
                          <a:spcPts val="0"/>
                        </a:spcAft>
                        <a:buClrTx/>
                        <a:buSzTx/>
                        <a:buFontTx/>
                        <a:buNone/>
                        <a:defRPr/>
                      </a:pPr>
                      <a:r>
                        <a:rPr lang="en-US" altLang="zh-CN" sz="800" b="0" dirty="0">
                          <a:solidFill>
                            <a:schemeClr val="tx1"/>
                          </a:solidFill>
                          <a:latin typeface="微软雅黑" panose="020B0503020204020204" pitchFamily="34" charset="-122"/>
                          <a:ea typeface="微软雅黑" panose="020B0503020204020204" pitchFamily="34" charset="-122"/>
                        </a:rPr>
                        <a:t>7081</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L w="12700" cap="flat" cmpd="sng" algn="ctr">
                      <a:solidFill>
                        <a:schemeClr val="tx1"/>
                      </a:solidFill>
                      <a:prstDash val="solid"/>
                      <a:round/>
                      <a:headEnd type="none" w="med" len="med"/>
                      <a:tailEnd type="none" w="med" len="med"/>
                    </a:lnL>
                  </a:tcP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二、铺装面积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6240</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L w="12700" cap="flat" cmpd="sng" algn="ctr">
                      <a:solidFill>
                        <a:schemeClr val="tx1"/>
                      </a:solidFill>
                      <a:prstDash val="solid"/>
                      <a:round/>
                      <a:headEnd type="none" w="med" len="med"/>
                      <a:tailEnd type="none" w="med" len="med"/>
                    </a:lnL>
                  </a:tcPr>
                </a:tc>
              </a:tr>
              <a:tr h="168019">
                <a:tc>
                  <a:txBody>
                    <a:bodyPr/>
                    <a:lstStyle/>
                    <a:p>
                      <a:pPr algn="l"/>
                      <a:r>
                        <a:rPr lang="zh-CN" altLang="en-US" sz="800" b="0" dirty="0">
                          <a:solidFill>
                            <a:schemeClr val="tx1"/>
                          </a:solidFill>
                          <a:latin typeface="微软雅黑" panose="020B0503020204020204" pitchFamily="34" charset="-122"/>
                          <a:ea typeface="微软雅黑" panose="020B0503020204020204" pitchFamily="34" charset="-122"/>
                        </a:rPr>
                        <a:t>三、绿化面积</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tc>
                <a:tc>
                  <a:txBody>
                    <a:bodyPr/>
                    <a:lstStyle/>
                    <a:p>
                      <a:pPr algn="r"/>
                      <a:r>
                        <a:rPr lang="en-US" altLang="zh-CN" sz="800" b="0" dirty="0">
                          <a:solidFill>
                            <a:schemeClr val="tx1"/>
                          </a:solidFill>
                          <a:latin typeface="微软雅黑" panose="020B0503020204020204" pitchFamily="34" charset="-122"/>
                          <a:ea typeface="微软雅黑" panose="020B0503020204020204" pitchFamily="34" charset="-122"/>
                        </a:rPr>
                        <a:t>841</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L w="12700" cap="flat" cmpd="sng" algn="ctr">
                      <a:solidFill>
                        <a:schemeClr val="tx1"/>
                      </a:solidFill>
                      <a:prstDash val="solid"/>
                      <a:round/>
                      <a:headEnd type="none" w="med" len="med"/>
                      <a:tailEnd type="none" w="med" len="med"/>
                    </a:lnL>
                  </a:tcPr>
                </a:tc>
              </a:tr>
              <a:tr h="168019">
                <a:tc>
                  <a:txBody>
                    <a:bodyPr/>
                    <a:lstStyle/>
                    <a:p>
                      <a:pPr algn="l"/>
                      <a:r>
                        <a:rPr lang="zh-CN" altLang="en-US" sz="800" b="0" kern="1200" dirty="0">
                          <a:solidFill>
                            <a:schemeClr val="tx1"/>
                          </a:solidFill>
                          <a:latin typeface="微软雅黑" panose="020B0503020204020204" pitchFamily="34" charset="-122"/>
                          <a:ea typeface="微软雅黑" panose="020B0503020204020204" pitchFamily="34" charset="-122"/>
                          <a:cs typeface="+mn-cs"/>
                        </a:rPr>
                        <a:t>南北</a:t>
                      </a:r>
                      <a:r>
                        <a:rPr lang="zh-CN" altLang="en-US" sz="800" b="0" kern="1200">
                          <a:solidFill>
                            <a:schemeClr val="tx1"/>
                          </a:solidFill>
                          <a:latin typeface="微软雅黑" panose="020B0503020204020204" pitchFamily="34" charset="-122"/>
                          <a:ea typeface="微软雅黑" panose="020B0503020204020204" pitchFamily="34" charset="-122"/>
                          <a:cs typeface="+mn-cs"/>
                        </a:rPr>
                        <a:t>广场总绿地率</a:t>
                      </a:r>
                      <a:endParaRPr lang="zh-CN" altLang="en-US" sz="800" b="0" kern="1200" dirty="0">
                        <a:solidFill>
                          <a:schemeClr val="tx1"/>
                        </a:solidFill>
                        <a:latin typeface="微软雅黑" panose="020B0503020204020204" pitchFamily="34" charset="-122"/>
                        <a:ea typeface="微软雅黑" panose="020B0503020204020204" pitchFamily="34" charset="-122"/>
                        <a:cs typeface="+mn-cs"/>
                      </a:endParaRPr>
                    </a:p>
                  </a:txBody>
                  <a:tcPr marL="39747" marR="39747" marT="19874" marB="19874" anchor="ctr">
                    <a:noFill/>
                  </a:tcPr>
                </a:tc>
                <a:tc gridSpan="2">
                  <a:txBody>
                    <a:bodyPr/>
                    <a:lstStyle/>
                    <a:p>
                      <a:pPr algn="r"/>
                      <a:r>
                        <a:rPr lang="en-US" altLang="zh-CN" sz="800" b="0" kern="1200" dirty="0">
                          <a:solidFill>
                            <a:schemeClr val="tx1"/>
                          </a:solidFill>
                          <a:latin typeface="微软雅黑" panose="020B0503020204020204" pitchFamily="34" charset="-122"/>
                          <a:ea typeface="微软雅黑" panose="020B0503020204020204" pitchFamily="34" charset="-122"/>
                          <a:cs typeface="+mn-cs"/>
                        </a:rPr>
                        <a:t>34%</a:t>
                      </a:r>
                      <a:endParaRPr lang="zh-CN" altLang="en-US" sz="800" b="0" kern="1200" dirty="0">
                        <a:solidFill>
                          <a:schemeClr val="tx1"/>
                        </a:solidFill>
                        <a:latin typeface="微软雅黑" panose="020B0503020204020204" pitchFamily="34" charset="-122"/>
                        <a:ea typeface="微软雅黑" panose="020B0503020204020204" pitchFamily="34" charset="-122"/>
                        <a:cs typeface="+mn-cs"/>
                      </a:endParaRPr>
                    </a:p>
                  </a:txBody>
                  <a:tcPr marL="39747" marR="39747" marT="19874" marB="1987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nchor="ctr">
                    <a:lnL w="12700" cap="flat" cmpd="sng" algn="ctr">
                      <a:solidFill>
                        <a:schemeClr val="tx1"/>
                      </a:solidFill>
                      <a:prstDash val="solid"/>
                      <a:round/>
                      <a:headEnd type="none" w="med" len="med"/>
                      <a:tailEnd type="none" w="med" len="med"/>
                    </a:lnL>
                  </a:tcPr>
                </a:tc>
              </a:tr>
              <a:tr h="168019">
                <a:tc>
                  <a:txBody>
                    <a:bodyPr/>
                    <a:lstStyle/>
                    <a:p>
                      <a:pPr algn="l"/>
                      <a:r>
                        <a:rPr lang="zh-CN" altLang="en-US" sz="800" b="0" kern="1200" dirty="0">
                          <a:solidFill>
                            <a:schemeClr val="tx1"/>
                          </a:solidFill>
                          <a:latin typeface="微软雅黑" panose="020B0503020204020204" pitchFamily="34" charset="-122"/>
                          <a:ea typeface="微软雅黑" panose="020B0503020204020204" pitchFamily="34" charset="-122"/>
                          <a:cs typeface="+mn-cs"/>
                        </a:rPr>
                        <a:t>南北广场疏散面积</a:t>
                      </a:r>
                      <a:endParaRPr lang="zh-CN" altLang="en-US" sz="800" b="0" kern="1200" dirty="0">
                        <a:solidFill>
                          <a:schemeClr val="tx1"/>
                        </a:solidFill>
                        <a:latin typeface="微软雅黑" panose="020B0503020204020204" pitchFamily="34" charset="-122"/>
                        <a:ea typeface="微软雅黑" panose="020B0503020204020204" pitchFamily="34" charset="-122"/>
                        <a:cs typeface="+mn-cs"/>
                      </a:endParaRPr>
                    </a:p>
                  </a:txBody>
                  <a:tcPr marL="39747" marR="39747" marT="19874" marB="19874" anchor="ctr">
                    <a:noFill/>
                  </a:tcPr>
                </a:tc>
                <a:tc gridSpan="2">
                  <a:txBody>
                    <a:bodyPr/>
                    <a:lstStyle/>
                    <a:p>
                      <a:pPr marL="0" marR="0" lvl="0" indent="0" algn="r" defTabSz="1425575" rtl="0" eaLnBrk="1" fontAlgn="auto" latinLnBrk="0" hangingPunct="1">
                        <a:lnSpc>
                          <a:spcPct val="100000"/>
                        </a:lnSpc>
                        <a:spcBef>
                          <a:spcPts val="0"/>
                        </a:spcBef>
                        <a:spcAft>
                          <a:spcPts val="0"/>
                        </a:spcAft>
                        <a:buClrTx/>
                        <a:buSzTx/>
                        <a:buFontTx/>
                        <a:buNone/>
                        <a:defRPr/>
                      </a:pPr>
                      <a:r>
                        <a:rPr lang="en-US" altLang="zh-CN" sz="800" b="0" kern="1200" dirty="0">
                          <a:solidFill>
                            <a:schemeClr val="tx1"/>
                          </a:solidFill>
                          <a:latin typeface="微软雅黑" panose="020B0503020204020204" pitchFamily="34" charset="-122"/>
                          <a:ea typeface="微软雅黑" panose="020B0503020204020204" pitchFamily="34" charset="-122"/>
                          <a:cs typeface="+mn-cs"/>
                        </a:rPr>
                        <a:t>7331</a:t>
                      </a:r>
                      <a:r>
                        <a:rPr lang="zh-CN" altLang="en-US" sz="800" b="0" dirty="0">
                          <a:solidFill>
                            <a:schemeClr val="tx1"/>
                          </a:solidFill>
                          <a:latin typeface="微软雅黑" panose="020B0503020204020204" pitchFamily="34" charset="-122"/>
                          <a:ea typeface="微软雅黑" panose="020B0503020204020204" pitchFamily="34" charset="-122"/>
                        </a:rPr>
                        <a:t>㎡</a:t>
                      </a:r>
                      <a:endParaRPr lang="zh-CN" altLang="en-US" sz="800" b="0" dirty="0">
                        <a:solidFill>
                          <a:schemeClr val="tx1"/>
                        </a:solidFill>
                        <a:latin typeface="微软雅黑" panose="020B0503020204020204" pitchFamily="34" charset="-122"/>
                        <a:ea typeface="微软雅黑" panose="020B0503020204020204" pitchFamily="34" charset="-122"/>
                      </a:endParaRPr>
                    </a:p>
                  </a:txBody>
                  <a:tcPr marL="39747" marR="39747" marT="19874" marB="19874"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tc>
              </a:tr>
            </a:tbl>
          </a:graphicData>
        </a:graphic>
      </p:graphicFrame>
    </p:spTree>
  </p:cSld>
  <p:clrMapOvr>
    <a:masterClrMapping/>
  </p:clrMapOvr>
</p:sld>
</file>

<file path=ppt/tags/tag1.xml><?xml version="1.0" encoding="utf-8"?>
<p:tagLst xmlns:p="http://schemas.openxmlformats.org/presentationml/2006/main">
  <p:tag name="KSO_WPP_MARK_KEY" val="37279f2e-7773-4944-9fdf-4c9acd7b0c11"/>
  <p:tag name="COMMONDATA" val="eyJoZGlkIjoiNmU4OTEzMzQ0MDc2Njk2ZDgxMGMzZmQ0YjdiMDdmMWIifQ=="/>
  <p:tag name="commondata" val="eyJoZGlkIjoiNjg2NjNkNmJlYjZhMWYwOWEyMWM5OTE5N2JhMGFiZjU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1401</Words>
  <Application>WPS 演示</Application>
  <PresentationFormat>宽屏</PresentationFormat>
  <Paragraphs>157</Paragraphs>
  <Slides>1</Slides>
  <Notes>1</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vt:i4>
      </vt:variant>
    </vt:vector>
  </HeadingPairs>
  <TitlesOfParts>
    <vt:vector size="9" baseType="lpstr">
      <vt:lpstr>Arial</vt:lpstr>
      <vt:lpstr>宋体</vt:lpstr>
      <vt:lpstr>Wingdings</vt:lpstr>
      <vt:lpstr>微软雅黑</vt:lpstr>
      <vt:lpstr>黑体</vt:lpstr>
      <vt:lpstr>Arial Unicode MS</vt:lpstr>
      <vt:lpstr>Calibri</vt:lpstr>
      <vt:lpstr>Office theme</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FACP-MA15</dc:creator>
  <cp:lastModifiedBy>Administrator</cp:lastModifiedBy>
  <cp:revision>34</cp:revision>
  <dcterms:created xsi:type="dcterms:W3CDTF">2023-04-17T09:05:00Z</dcterms:created>
  <dcterms:modified xsi:type="dcterms:W3CDTF">2024-09-12T09:23:54Z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wqlLaW5nc29mdCBQREYgdG8gV1BTIDgw</vt:lpwstr>
  </property>
  <property fmtid="{D5CDD505-2E9C-101B-9397-08002B2CF9AE}" pid="3" name="Created">
    <vt:filetime>2023-04-21T00:17:06Z</vt:filetime>
  </property>
  <property fmtid="{D5CDD505-2E9C-101B-9397-08002B2CF9AE}" pid="4" name="ICV">
    <vt:lpwstr>49C410ACE1E1498586381C24127FBF14_13</vt:lpwstr>
  </property>
  <property fmtid="{D5CDD505-2E9C-101B-9397-08002B2CF9AE}" pid="5" name="KSOProductBuildVer">
    <vt:lpwstr>2052-12.1.0.17857</vt:lpwstr>
  </property>
</Properties>
</file>