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640662" y="4547444"/>
            <a:ext cx="3440214" cy="22539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943915" y="4547445"/>
            <a:ext cx="3621246" cy="22539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943914" y="1103612"/>
            <a:ext cx="3977834" cy="3393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1667" r="18492" b="7083"/>
          <a:stretch>
            <a:fillRect/>
          </a:stretch>
        </p:blipFill>
        <p:spPr>
          <a:xfrm>
            <a:off x="8978901" y="1368043"/>
            <a:ext cx="3101974" cy="31293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/>
          <p:nvPr/>
        </p:nvSpPr>
        <p:spPr>
          <a:xfrm>
            <a:off x="111125" y="1103614"/>
            <a:ext cx="4693285" cy="5868052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843405" algn="l" rtl="0" eaLnBrk="0">
              <a:lnSpc>
                <a:spcPct val="95000"/>
              </a:lnSpc>
            </a:pPr>
            <a:r>
              <a:rPr sz="17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公示说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</a:t>
            </a:r>
            <a:endParaRPr lang="en-US" altLang="en-US" sz="1700" dirty="0"/>
          </a:p>
          <a:p>
            <a:pPr marL="15240" indent="267335" algn="l" rtl="0" eaLnBrk="0">
              <a:lnSpc>
                <a:spcPct val="108000"/>
              </a:lnSpc>
              <a:spcBef>
                <a:spcPts val="50"/>
              </a:spcBef>
            </a:pPr>
            <a:r>
              <a:rPr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该项目建筑设计</a:t>
            </a:r>
            <a:r>
              <a:rPr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方案</a:t>
            </a:r>
            <a:r>
              <a:rPr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于202</a:t>
            </a:r>
            <a:r>
              <a:rPr lang="en-US"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27</a:t>
            </a:r>
            <a:r>
              <a:rPr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日由遂宁市国土空间规划委员会第</a:t>
            </a:r>
            <a:r>
              <a:rPr lang="zh-CN" altLang="en-US"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三十五</a:t>
            </a:r>
            <a:r>
              <a:rPr lang="zh-CN"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次常务</a:t>
            </a:r>
            <a:r>
              <a:rPr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会</a:t>
            </a:r>
            <a:r>
              <a:rPr lang="zh-CN"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审议通过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100" dirty="0"/>
          </a:p>
          <a:p>
            <a:pPr marL="17780" indent="256540" algn="l" rtl="0" eaLnBrk="0">
              <a:lnSpc>
                <a:spcPct val="106000"/>
              </a:lnSpc>
              <a:spcBef>
                <a:spcPts val="140"/>
              </a:spcBef>
            </a:pP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现将</a:t>
            </a:r>
            <a:r>
              <a:rPr lang="zh-CN"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项目</a:t>
            </a: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内容进行批前公示，接受公众审阅，若对调整方案有</a:t>
            </a:r>
            <a:r>
              <a:rPr sz="110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异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议和疑问者，请与</a:t>
            </a:r>
            <a:r>
              <a:rPr lang="zh-CN"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遂宁市自然资源和规划局</a:t>
            </a: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联系。若无异议，该项目按</a:t>
            </a:r>
            <a:r>
              <a:rPr lang="zh-CN"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设计方案</a:t>
            </a: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实施，</a:t>
            </a:r>
            <a:r>
              <a:rPr sz="110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</a:t>
            </a:r>
            <a:r>
              <a:rPr sz="110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此公示</a:t>
            </a:r>
            <a:r>
              <a:rPr sz="11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en-US" altLang="en-US" sz="1100" dirty="0"/>
          </a:p>
          <a:p>
            <a:pPr marL="3663950" indent="-474345" algn="l" rtl="0" eaLnBrk="0">
              <a:lnSpc>
                <a:spcPct val="114000"/>
              </a:lnSpc>
              <a:spcBef>
                <a:spcPts val="1110"/>
              </a:spcBef>
            </a:pPr>
            <a:r>
              <a:rPr sz="900" spc="100" dirty="0" err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遂宁市自然资源和规划</a:t>
            </a:r>
            <a:r>
              <a:rPr sz="900" spc="70" dirty="0" err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</a:t>
            </a:r>
            <a:r>
              <a:rPr sz="9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</a:t>
            </a:r>
            <a:r>
              <a:rPr lang="en-US"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08</a:t>
            </a: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</a:t>
            </a:r>
            <a:r>
              <a:rPr sz="9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en-US" altLang="en-US" sz="1000" dirty="0"/>
          </a:p>
          <a:p>
            <a:pPr marL="12700" algn="l" rtl="0" eaLnBrk="0">
              <a:lnSpc>
                <a:spcPts val="1285"/>
              </a:lnSpc>
              <a:spcBef>
                <a:spcPts val="270"/>
              </a:spcBef>
            </a:pPr>
            <a:r>
              <a:rPr sz="900" spc="100" dirty="0" err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项目名称</a:t>
            </a:r>
            <a:r>
              <a:rPr sz="9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9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中央储备粮遂宁直属库搬迁项目、粮食仓储项目</a:t>
            </a:r>
            <a:r>
              <a:rPr lang="zh-CN" alt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（</a:t>
            </a:r>
            <a:r>
              <a:rPr lang="en-US" altLang="zh-CN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XC13-01-12</a:t>
            </a:r>
            <a:r>
              <a:rPr lang="zh-CN" alt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地块）</a:t>
            </a:r>
            <a:r>
              <a:rPr lang="zh-CN" altLang="en-US" sz="9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建筑设计方案</a:t>
            </a:r>
            <a:endParaRPr lang="en-US" altLang="zh-CN" sz="900" spc="10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285"/>
              </a:lnSpc>
              <a:spcBef>
                <a:spcPts val="270"/>
              </a:spcBef>
            </a:pP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公示日期:</a:t>
            </a:r>
            <a:r>
              <a:rPr lang="en-US"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个工作</a:t>
            </a:r>
            <a:r>
              <a:rPr sz="90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en-US" altLang="en-US" sz="900" dirty="0"/>
          </a:p>
          <a:p>
            <a:pPr marL="13335" algn="l" rtl="0" eaLnBrk="0">
              <a:lnSpc>
                <a:spcPct val="91000"/>
              </a:lnSpc>
              <a:spcBef>
                <a:spcPts val="105"/>
              </a:spcBef>
            </a:pPr>
            <a:r>
              <a:rPr sz="9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公示期限</a:t>
            </a: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</a:t>
            </a:r>
            <a:r>
              <a:rPr lang="en-US"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08</a:t>
            </a:r>
            <a:r>
              <a:rPr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</a:t>
            </a:r>
            <a:r>
              <a:rPr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日至202</a:t>
            </a:r>
            <a:r>
              <a:rPr lang="en-US"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sz="90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09</a:t>
            </a:r>
            <a:r>
              <a:rPr sz="900" spc="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900" spc="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r>
              <a:rPr sz="900" spc="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en-US" altLang="en-US" sz="900" dirty="0"/>
          </a:p>
          <a:p>
            <a:pPr marL="18415" algn="l" rtl="0" eaLnBrk="0">
              <a:lnSpc>
                <a:spcPts val="1195"/>
              </a:lnSpc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审查单位</a:t>
            </a: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遂宁市自然资源和规</a:t>
            </a:r>
            <a:r>
              <a:rPr sz="9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</a:t>
            </a:r>
            <a:r>
              <a:rPr sz="9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</a:t>
            </a:r>
            <a:endParaRPr lang="en-US" altLang="en-US" sz="900" dirty="0"/>
          </a:p>
          <a:p>
            <a:pPr marL="13335" algn="l" rtl="0" eaLnBrk="0">
              <a:lnSpc>
                <a:spcPct val="99000"/>
              </a:lnSpc>
              <a:spcBef>
                <a:spcPts val="225"/>
              </a:spcBef>
            </a:pPr>
            <a:endParaRPr sz="900" spc="9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99000"/>
              </a:lnSpc>
              <a:spcBef>
                <a:spcPts val="225"/>
              </a:spcBef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简要规划说明∶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+mn-ea"/>
              <a:cs typeface="宋体" panose="02010600030101010101" pitchFamily="2" charset="-122"/>
            </a:endParaRPr>
          </a:p>
          <a:p>
            <a:pPr marL="22860" algn="l" rtl="0" eaLnBrk="0">
              <a:lnSpc>
                <a:spcPts val="1195"/>
              </a:lnSpc>
              <a:spcBef>
                <a:spcPts val="130"/>
              </a:spcBef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1.项目概况∶</a:t>
            </a:r>
            <a:endParaRPr lang="zh-CN" altLang="en-US" sz="900" spc="80" dirty="0">
              <a:solidFill>
                <a:srgbClr val="000000">
                  <a:alpha val="100000"/>
                </a:srgbClr>
              </a:solidFill>
              <a:latin typeface="+mn-ea"/>
              <a:cs typeface="宋体" panose="02010600030101010101" pitchFamily="2" charset="-122"/>
            </a:endParaRPr>
          </a:p>
          <a:p>
            <a:pPr marL="12700" eaLnBrk="0">
              <a:lnSpc>
                <a:spcPct val="92000"/>
              </a:lnSpc>
              <a:spcBef>
                <a:spcPts val="5"/>
              </a:spcBef>
            </a:pPr>
            <a:r>
              <a:rPr lang="zh-CN" alt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项目选址位于遂宁市中心城区经开区西宁片区中南部，地块西邻遂渝高速，东靠卧龙路（</a:t>
            </a:r>
            <a:r>
              <a:rPr lang="en-US" altLang="zh-CN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XC13-01-12</a:t>
            </a:r>
            <a:r>
              <a:rPr lang="zh-CN" alt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地块），项目规划用地面积约为</a:t>
            </a:r>
            <a:r>
              <a:rPr lang="en-US" altLang="zh-CN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106652.5</a:t>
            </a:r>
            <a:r>
              <a:rPr lang="zh-CN" alt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平方米（约</a:t>
            </a:r>
            <a:r>
              <a:rPr lang="en-US" altLang="zh-CN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159.98</a:t>
            </a:r>
            <a:r>
              <a:rPr lang="zh-CN" alt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亩）。</a:t>
            </a:r>
            <a:endParaRPr lang="en-US" altLang="zh-CN" sz="900" spc="80" dirty="0">
              <a:solidFill>
                <a:srgbClr val="000000">
                  <a:alpha val="100000"/>
                </a:srgbClr>
              </a:solidFill>
              <a:latin typeface="+mn-ea"/>
              <a:cs typeface="宋体" panose="02010600030101010101" pitchFamily="2" charset="-122"/>
            </a:endParaRPr>
          </a:p>
          <a:p>
            <a:pPr marL="12700" eaLnBrk="0">
              <a:lnSpc>
                <a:spcPct val="92000"/>
              </a:lnSpc>
              <a:spcBef>
                <a:spcPts val="5"/>
              </a:spcBef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⒉主要技术经济指标：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+mn-ea"/>
              <a:cs typeface="宋体" panose="02010600030101010101" pitchFamily="2" charset="-122"/>
            </a:endParaRPr>
          </a:p>
          <a:p>
            <a:pPr marL="25400" eaLnBrk="0">
              <a:lnSpc>
                <a:spcPts val="1310"/>
              </a:lnSpc>
            </a:pPr>
            <a:r>
              <a:rPr sz="900" spc="80" dirty="0" err="1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用地性质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:</a:t>
            </a:r>
            <a:r>
              <a:rPr lang="zh-CN" alt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物流仓储用地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+mn-ea"/>
              <a:cs typeface="宋体" panose="02010600030101010101" pitchFamily="2" charset="-122"/>
            </a:endParaRPr>
          </a:p>
          <a:p>
            <a:pPr marL="25400" eaLnBrk="0">
              <a:lnSpc>
                <a:spcPts val="1310"/>
              </a:lnSpc>
            </a:pPr>
            <a:r>
              <a:rPr lang="zh-CN" alt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总建筑面积</a:t>
            </a:r>
            <a:r>
              <a:rPr lang="en-US" altLang="zh-CN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:39417.47</a:t>
            </a:r>
            <a:r>
              <a:rPr 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m²            </a:t>
            </a:r>
            <a:endParaRPr lang="en-US" sz="900" spc="80" dirty="0">
              <a:solidFill>
                <a:srgbClr val="000000">
                  <a:alpha val="100000"/>
                </a:srgbClr>
              </a:solidFill>
              <a:latin typeface="+mn-ea"/>
              <a:cs typeface="宋体" panose="02010600030101010101" pitchFamily="2" charset="-122"/>
            </a:endParaRPr>
          </a:p>
          <a:p>
            <a:pPr marL="25400" eaLnBrk="0">
              <a:lnSpc>
                <a:spcPts val="1310"/>
              </a:lnSpc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建筑基底面积:</a:t>
            </a:r>
            <a:r>
              <a:rPr 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35950.48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m²       </a:t>
            </a:r>
            <a:r>
              <a:rPr 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  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  </a:t>
            </a:r>
            <a:r>
              <a:rPr 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 </a:t>
            </a:r>
            <a:endParaRPr lang="en-US" sz="900" spc="80" dirty="0">
              <a:solidFill>
                <a:srgbClr val="000000">
                  <a:alpha val="100000"/>
                </a:srgbClr>
              </a:solidFill>
              <a:latin typeface="+mn-ea"/>
              <a:cs typeface="宋体" panose="02010600030101010101" pitchFamily="2" charset="-122"/>
            </a:endParaRPr>
          </a:p>
          <a:p>
            <a:pPr marL="25400" eaLnBrk="0">
              <a:lnSpc>
                <a:spcPts val="1310"/>
              </a:lnSpc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建筑密度:</a:t>
            </a:r>
            <a:r>
              <a:rPr 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33.71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%            </a:t>
            </a:r>
            <a:r>
              <a:rPr 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 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   </a:t>
            </a:r>
            <a:r>
              <a:rPr 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  </a:t>
            </a:r>
            <a:endParaRPr lang="en-US" sz="900" spc="80" dirty="0">
              <a:solidFill>
                <a:srgbClr val="000000">
                  <a:alpha val="100000"/>
                </a:srgbClr>
              </a:solidFill>
              <a:latin typeface="+mn-ea"/>
              <a:cs typeface="宋体" panose="02010600030101010101" pitchFamily="2" charset="-122"/>
            </a:endParaRPr>
          </a:p>
          <a:p>
            <a:pPr marL="25400" eaLnBrk="0">
              <a:lnSpc>
                <a:spcPts val="1310"/>
              </a:lnSpc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建筑高度:</a:t>
            </a:r>
            <a:r>
              <a:rPr lang="en-US" altLang="zh-CN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44.80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米          </a:t>
            </a:r>
            <a:r>
              <a:rPr 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 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      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+mn-ea"/>
              <a:cs typeface="宋体" panose="02010600030101010101" pitchFamily="2" charset="-122"/>
            </a:endParaRPr>
          </a:p>
          <a:p>
            <a:pPr marL="25400" eaLnBrk="0">
              <a:lnSpc>
                <a:spcPts val="1310"/>
              </a:lnSpc>
            </a:pPr>
            <a:r>
              <a:rPr sz="8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附注：</a:t>
            </a:r>
            <a:endParaRPr sz="800" spc="80" dirty="0">
              <a:solidFill>
                <a:srgbClr val="000000">
                  <a:alpha val="100000"/>
                </a:srgbClr>
              </a:solidFill>
              <a:latin typeface="+mn-ea"/>
              <a:cs typeface="宋体" panose="02010600030101010101" pitchFamily="2" charset="-122"/>
            </a:endParaRPr>
          </a:p>
          <a:p>
            <a:pPr marL="26035" algn="l" rtl="0" eaLnBrk="0">
              <a:lnSpc>
                <a:spcPts val="1200"/>
              </a:lnSpc>
            </a:pPr>
            <a:r>
              <a:rPr sz="8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1.陈述申辩意见反馈方式</a:t>
            </a:r>
            <a:r>
              <a:rPr sz="800" spc="7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:</a:t>
            </a:r>
            <a:endParaRPr lang="en-US" altLang="en-US" sz="800" dirty="0">
              <a:latin typeface="+mn-ea"/>
            </a:endParaRPr>
          </a:p>
          <a:p>
            <a:pPr marL="26035" indent="12700" algn="l" rtl="0" eaLnBrk="0">
              <a:lnSpc>
                <a:spcPct val="116000"/>
              </a:lnSpc>
              <a:spcBef>
                <a:spcPts val="20"/>
              </a:spcBef>
            </a:pP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(</a:t>
            </a:r>
            <a:r>
              <a:rPr lang="en-US" altLang="zh-CN" sz="800" spc="9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1)</a:t>
            </a:r>
            <a:r>
              <a:rPr lang="zh-CN" altLang="en-US" sz="800" spc="9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信函反馈意见</a:t>
            </a:r>
            <a:r>
              <a:rPr lang="en-US" altLang="zh-CN" sz="800" spc="9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:</a:t>
            </a:r>
            <a:r>
              <a:rPr lang="zh-CN" altLang="en-US" sz="800" spc="9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请邮寄至四川省遂宁市船山区嘉禾东路</a:t>
            </a:r>
            <a:r>
              <a:rPr lang="en-US" altLang="zh-CN" sz="800" spc="9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6</a:t>
            </a:r>
            <a:r>
              <a:rPr lang="zh-CN" altLang="en-US" sz="800" spc="9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号，遂宁市自然资源和规划局</a:t>
            </a:r>
            <a:r>
              <a:rPr lang="zh-CN" altLang="en-US" sz="800" spc="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查收， </a:t>
            </a:r>
            <a:r>
              <a:rPr lang="zh-CN" altLang="en-US" sz="800" spc="6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邮政编码</a:t>
            </a:r>
            <a:r>
              <a:rPr lang="en-US" altLang="zh-CN" sz="800" spc="6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62900</a:t>
            </a:r>
            <a:r>
              <a:rPr lang="en-US" altLang="zh-CN" sz="800" spc="4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0</a:t>
            </a:r>
            <a:r>
              <a:rPr lang="zh-CN" altLang="en-US" sz="800" spc="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。</a:t>
            </a:r>
            <a:endParaRPr lang="zh-CN" altLang="en-US" sz="800" dirty="0">
              <a:latin typeface="+mn-ea"/>
            </a:endParaRPr>
          </a:p>
          <a:p>
            <a:pPr marL="17780" indent="20955" algn="l" rtl="0" eaLnBrk="0">
              <a:lnSpc>
                <a:spcPct val="110000"/>
              </a:lnSpc>
              <a:spcBef>
                <a:spcPts val="75"/>
              </a:spcBef>
            </a:pPr>
            <a:r>
              <a:rPr lang="en-US" altLang="zh-CN" sz="800" spc="9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(2)</a:t>
            </a:r>
            <a:r>
              <a:rPr lang="zh-CN" altLang="en-US" sz="800" spc="9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网上反馈意见</a:t>
            </a:r>
            <a:r>
              <a:rPr lang="en-US" altLang="zh-CN" sz="800" spc="9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:</a:t>
            </a:r>
            <a:r>
              <a:rPr lang="zh-CN" altLang="en-US" sz="800" spc="9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请登录查询网址，在对应公示图下方直接发表意见</a:t>
            </a:r>
            <a:r>
              <a:rPr lang="zh-CN" altLang="en-US" sz="800" spc="4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。</a:t>
            </a:r>
            <a:r>
              <a:rPr lang="zh-CN" altLang="en-US" sz="800" spc="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             </a:t>
            </a:r>
            <a:endParaRPr lang="zh-CN" altLang="en-US" sz="800" spc="0" dirty="0">
              <a:solidFill>
                <a:srgbClr val="000000">
                  <a:alpha val="100000"/>
                </a:srgbClr>
              </a:solidFill>
              <a:latin typeface="+mn-ea"/>
              <a:cs typeface="宋体" panose="02010600030101010101" pitchFamily="2" charset="-122"/>
            </a:endParaRPr>
          </a:p>
          <a:p>
            <a:pPr marL="17780" indent="20955" algn="l" rtl="0" eaLnBrk="0">
              <a:lnSpc>
                <a:spcPct val="110000"/>
              </a:lnSpc>
              <a:spcBef>
                <a:spcPts val="75"/>
              </a:spcBef>
            </a:pPr>
            <a:r>
              <a:rPr lang="en-US" altLang="zh-CN" sz="800" spc="7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(3)</a:t>
            </a:r>
            <a:r>
              <a:rPr lang="zh-CN" altLang="en-US" sz="800" spc="7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联系电话</a:t>
            </a:r>
            <a:r>
              <a:rPr lang="en-US" altLang="zh-CN" sz="800" spc="7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: 0825-2310136(</a:t>
            </a:r>
            <a:r>
              <a:rPr lang="zh-CN" altLang="en-US" sz="800" spc="7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遂宁市自然资源和规划局建设工程规划管理科</a:t>
            </a:r>
            <a:r>
              <a:rPr lang="en-US" altLang="zh-CN" sz="800" spc="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)                                  </a:t>
            </a:r>
            <a:r>
              <a:rPr lang="en-US" altLang="zh-CN" sz="80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2.</a:t>
            </a:r>
            <a:r>
              <a:rPr lang="zh-CN" altLang="en-US" sz="80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有效反馈意见期</a:t>
            </a:r>
            <a:r>
              <a:rPr lang="en-US" altLang="zh-CN" sz="80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:</a:t>
            </a:r>
            <a:r>
              <a:rPr lang="zh-CN" altLang="en-US" sz="80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信函反馈意见邮戳日不应超过意见反馈期最后一天，逾</a:t>
            </a:r>
            <a:r>
              <a:rPr lang="zh-CN" altLang="en-US" sz="800" spc="9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期</a:t>
            </a:r>
            <a:r>
              <a:rPr lang="zh-CN" altLang="en-US" sz="800" spc="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视为</a:t>
            </a:r>
            <a:r>
              <a:rPr lang="zh-CN" altLang="en-US" sz="80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无效意见，不予采纳</a:t>
            </a:r>
            <a:r>
              <a:rPr lang="zh-CN" altLang="en-US" sz="800" spc="8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。</a:t>
            </a:r>
            <a:r>
              <a:rPr lang="zh-CN" altLang="en-US" sz="800" spc="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                                                            </a:t>
            </a:r>
            <a:endParaRPr lang="zh-CN" altLang="en-US" sz="800" spc="0" dirty="0">
              <a:solidFill>
                <a:srgbClr val="000000">
                  <a:alpha val="100000"/>
                </a:srgbClr>
              </a:solidFill>
              <a:latin typeface="+mn-ea"/>
              <a:cs typeface="宋体" panose="02010600030101010101" pitchFamily="2" charset="-122"/>
            </a:endParaRPr>
          </a:p>
          <a:p>
            <a:pPr marL="17780" indent="20955" algn="l" rtl="0" eaLnBrk="0">
              <a:lnSpc>
                <a:spcPct val="110000"/>
              </a:lnSpc>
              <a:spcBef>
                <a:spcPts val="75"/>
              </a:spcBef>
            </a:pPr>
            <a:r>
              <a:rPr lang="en-US" altLang="zh-CN" sz="80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3.</a:t>
            </a:r>
            <a:r>
              <a:rPr lang="zh-CN" altLang="en-US" sz="80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有效反馈意见</a:t>
            </a:r>
            <a:r>
              <a:rPr lang="en-US" altLang="zh-CN" sz="80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:</a:t>
            </a:r>
            <a:r>
              <a:rPr lang="zh-CN" altLang="en-US" sz="80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注明真实联系人姓名、联系电话、联系地址，如反馈意见</a:t>
            </a:r>
            <a:r>
              <a:rPr lang="zh-CN" altLang="en-US" sz="800" spc="9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信</a:t>
            </a:r>
            <a:r>
              <a:rPr lang="zh-CN" altLang="en-US" sz="800" spc="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息不</a:t>
            </a:r>
            <a:r>
              <a:rPr lang="zh-CN" altLang="en-US" sz="80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准确或不完整无法及时进步核对有关情况的视为无效意</a:t>
            </a:r>
            <a:r>
              <a:rPr lang="zh-CN" altLang="en-US" sz="800" spc="4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见</a:t>
            </a:r>
            <a:r>
              <a:rPr lang="zh-CN" altLang="en-US" sz="800" spc="0" dirty="0">
                <a:solidFill>
                  <a:srgbClr val="000000">
                    <a:alpha val="100000"/>
                  </a:srgbClr>
                </a:solidFill>
                <a:latin typeface="+mn-ea"/>
                <a:cs typeface="宋体" panose="02010600030101010101" pitchFamily="2" charset="-122"/>
              </a:rPr>
              <a:t>。</a:t>
            </a:r>
            <a:endParaRPr lang="zh-CN" altLang="en-US" sz="800" dirty="0">
              <a:latin typeface="+mn-ea"/>
            </a:endParaRPr>
          </a:p>
        </p:txBody>
      </p:sp>
      <p:grpSp>
        <p:nvGrpSpPr>
          <p:cNvPr id="4" name="group 2"/>
          <p:cNvGrpSpPr/>
          <p:nvPr/>
        </p:nvGrpSpPr>
        <p:grpSpPr>
          <a:xfrm rot="21600000">
            <a:off x="0" y="0"/>
            <a:ext cx="12192000" cy="1003603"/>
            <a:chOff x="0" y="0"/>
            <a:chExt cx="12192000" cy="1141374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2192000" cy="1141374"/>
            </a:xfrm>
            <a:prstGeom prst="rect">
              <a:avLst/>
            </a:prstGeom>
          </p:spPr>
        </p:pic>
        <p:sp>
          <p:nvSpPr>
            <p:cNvPr id="6" name="textbox 4"/>
            <p:cNvSpPr/>
            <p:nvPr/>
          </p:nvSpPr>
          <p:spPr>
            <a:xfrm>
              <a:off x="-12700" y="-12700"/>
              <a:ext cx="12217400" cy="12109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1000" dirty="0"/>
            </a:p>
            <a:p>
              <a:pPr algn="ctr" rtl="0" eaLnBrk="0">
                <a:lnSpc>
                  <a:spcPct val="111000"/>
                </a:lnSpc>
              </a:pPr>
              <a:r>
                <a:rPr lang="zh-CN" altLang="en-US" sz="2300" spc="100" dirty="0"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+mn-ea"/>
                </a:rPr>
                <a:t>中储粮遂宁直属库有限公司</a:t>
              </a:r>
              <a:endParaRPr lang="en-US" altLang="zh-CN" sz="2300" spc="100" dirty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endParaRPr>
            </a:p>
            <a:p>
              <a:pPr algn="ctr" rtl="0" eaLnBrk="0">
                <a:lnSpc>
                  <a:spcPct val="111000"/>
                </a:lnSpc>
              </a:pPr>
              <a:r>
                <a:rPr lang="zh-CN" altLang="en-US" sz="2300" spc="40" dirty="0"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</a:rPr>
                <a:t>中央储备粮遂宁直属库搬迁项目、粮食仓储项目（</a:t>
              </a:r>
              <a:r>
                <a:rPr lang="en-US" altLang="zh-CN" sz="2300" spc="40" dirty="0"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</a:rPr>
                <a:t>XC13-01-12</a:t>
              </a:r>
              <a:r>
                <a:rPr lang="zh-CN" altLang="en-US" sz="2300" spc="40" dirty="0"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</a:rPr>
                <a:t>地块）建筑设计方案批前公示</a:t>
              </a:r>
              <a:endParaRPr lang="en-US" altLang="en-US" sz="23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911744" y="4540248"/>
            <a:ext cx="648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/>
              <a:t>鸟瞰图</a:t>
            </a:r>
            <a:endParaRPr lang="zh-CN" altLang="en-US" sz="11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94025" y="4407449"/>
            <a:ext cx="1902912" cy="909416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indent="0" eaLnBrk="0" fontAlgn="auto">
              <a:lnSpc>
                <a:spcPts val="1310"/>
              </a:lnSpc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用地面积:</a:t>
            </a:r>
            <a:r>
              <a:rPr lang="en-US" altLang="zh-CN" sz="900" spc="80" dirty="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106652.50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m²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+mn-ea"/>
              <a:sym typeface="+mn-ea"/>
            </a:endParaRPr>
          </a:p>
          <a:p>
            <a:pPr indent="0" eaLnBrk="0" fontAlgn="auto">
              <a:lnSpc>
                <a:spcPts val="1310"/>
              </a:lnSpc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计容建筑面积:</a:t>
            </a:r>
            <a:r>
              <a:rPr 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113177.61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m²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+mn-ea"/>
              <a:sym typeface="+mn-ea"/>
            </a:endParaRPr>
          </a:p>
          <a:p>
            <a:pPr indent="0" eaLnBrk="0" fontAlgn="auto">
              <a:lnSpc>
                <a:spcPts val="1310"/>
              </a:lnSpc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容积率:</a:t>
            </a:r>
            <a:r>
              <a:rPr 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1.06</a:t>
            </a:r>
            <a:endParaRPr lang="en-US" sz="900" spc="80" dirty="0">
              <a:solidFill>
                <a:srgbClr val="000000">
                  <a:alpha val="100000"/>
                </a:srgbClr>
              </a:solidFill>
              <a:latin typeface="+mn-ea"/>
              <a:sym typeface="+mn-ea"/>
            </a:endParaRPr>
          </a:p>
          <a:p>
            <a:pPr indent="0" eaLnBrk="0" fontAlgn="auto">
              <a:lnSpc>
                <a:spcPts val="1310"/>
              </a:lnSpc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绿地率:</a:t>
            </a:r>
            <a:r>
              <a:rPr 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11.83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%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+mn-ea"/>
              <a:sym typeface="+mn-ea"/>
            </a:endParaRPr>
          </a:p>
          <a:p>
            <a:pPr indent="0" eaLnBrk="0" fontAlgn="auto">
              <a:lnSpc>
                <a:spcPts val="1310"/>
              </a:lnSpc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机动车停车位:</a:t>
            </a:r>
            <a:r>
              <a:rPr lang="en-US" sz="900" spc="80" dirty="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59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+mn-ea"/>
                <a:sym typeface="+mn-ea"/>
              </a:rPr>
              <a:t>个</a:t>
            </a:r>
            <a:endParaRPr lang="zh-CN" altLang="en-US" sz="900" spc="80" dirty="0">
              <a:solidFill>
                <a:srgbClr val="000000">
                  <a:alpha val="100000"/>
                </a:srgbClr>
              </a:solidFill>
              <a:latin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97332" y="4531794"/>
            <a:ext cx="648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/>
              <a:t>透视图</a:t>
            </a:r>
            <a:endParaRPr lang="zh-CN" altLang="en-US" sz="11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4886761" y="1108370"/>
            <a:ext cx="836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/>
              <a:t>总平面图</a:t>
            </a:r>
            <a:endParaRPr lang="zh-CN" altLang="en-US" sz="11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8978900" y="1083352"/>
            <a:ext cx="1479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/>
              <a:t>主要经济技术指标</a:t>
            </a:r>
            <a:endParaRPr lang="zh-CN" altLang="en-US" sz="1100" b="1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7279f2e-7773-4944-9fdf-4c9acd7b0c11"/>
  <p:tag name="COMMONDATA" val="eyJoZGlkIjoiNmU4OTEzMzQ0MDc2Njk2ZDgxMGMzZmQ0YjdiMDdmMWIifQ=="/>
  <p:tag name="commondata" val="eyJoZGlkIjoiNjg2NjNkNmJlYjZhMWYwOWEyMWM5OTE5N2JhMGFiZjU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WPS 演示</Application>
  <PresentationFormat>宽屏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FACP-MA15</dc:creator>
  <cp:lastModifiedBy>Administrator</cp:lastModifiedBy>
  <cp:revision>33</cp:revision>
  <dcterms:created xsi:type="dcterms:W3CDTF">2023-04-17T09:05:00Z</dcterms:created>
  <dcterms:modified xsi:type="dcterms:W3CDTF">2024-09-02T09:17:17Z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2023-04-21T00:17:06Z</vt:filetime>
  </property>
  <property fmtid="{D5CDD505-2E9C-101B-9397-08002B2CF9AE}" pid="4" name="ICV">
    <vt:lpwstr>DEDF374D662345C586A7279DA23E26BA_13</vt:lpwstr>
  </property>
  <property fmtid="{D5CDD505-2E9C-101B-9397-08002B2CF9AE}" pid="5" name="KSOProductBuildVer">
    <vt:lpwstr>2052-12.1.0.17857</vt:lpwstr>
  </property>
</Properties>
</file>