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2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1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/>
          <p:nvPr/>
        </p:nvSpPr>
        <p:spPr>
          <a:xfrm>
            <a:off x="111125" y="1202690"/>
            <a:ext cx="4693285" cy="57689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lang="en-US" altLang="en-US" sz="100" dirty="0"/>
          </a:p>
          <a:p>
            <a:pPr marL="1843405" algn="l" rtl="0" eaLnBrk="0">
              <a:lnSpc>
                <a:spcPct val="95000"/>
              </a:lnSpc>
            </a:pPr>
            <a:r>
              <a:rPr sz="170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公示说</a:t>
            </a:r>
            <a:r>
              <a:rPr sz="1700" spc="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明</a:t>
            </a:r>
            <a:endParaRPr lang="en-US" altLang="en-US" sz="1700" dirty="0"/>
          </a:p>
          <a:p>
            <a:pPr marL="15240" indent="267335" algn="l" rtl="0" eaLnBrk="0">
              <a:lnSpc>
                <a:spcPct val="108000"/>
              </a:lnSpc>
              <a:spcBef>
                <a:spcPts val="50"/>
              </a:spcBef>
            </a:pPr>
            <a:r>
              <a:rPr sz="1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该项目建筑设计</a:t>
            </a:r>
            <a:r>
              <a:rPr sz="1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方案</a:t>
            </a:r>
            <a:r>
              <a:rPr sz="1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于</a:t>
            </a:r>
            <a:r>
              <a:rPr sz="1100" dirty="0" smtClean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202</a:t>
            </a:r>
            <a:r>
              <a:rPr lang="en-US" sz="1100" dirty="0" smtClean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</a:t>
            </a:r>
            <a:r>
              <a:rPr sz="1100" dirty="0" smtClean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</a:t>
            </a:r>
            <a:r>
              <a:rPr lang="en-US" sz="1100" dirty="0" smtClean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sz="1100" dirty="0" smtClean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月</a:t>
            </a:r>
            <a:r>
              <a:rPr lang="en-US" sz="1100" dirty="0" smtClean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18</a:t>
            </a:r>
            <a:r>
              <a:rPr sz="1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日由遂宁市国土空间规划委员会</a:t>
            </a:r>
            <a:r>
              <a:rPr sz="1100" dirty="0" smtClean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</a:t>
            </a:r>
            <a:r>
              <a:rPr lang="zh-CN" sz="1100" dirty="0" smtClean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三期专家委员会议</a:t>
            </a:r>
            <a:r>
              <a:rPr lang="zh-CN" sz="1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审议通过</a:t>
            </a:r>
            <a:r>
              <a:rPr sz="110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en-US" altLang="en-US" sz="1100" dirty="0"/>
          </a:p>
          <a:p>
            <a:pPr marL="17780" indent="256540" algn="l" rtl="0" eaLnBrk="0">
              <a:lnSpc>
                <a:spcPct val="106000"/>
              </a:lnSpc>
              <a:spcBef>
                <a:spcPts val="140"/>
              </a:spcBef>
            </a:pPr>
            <a:r>
              <a:rPr sz="1100" spc="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现将</a:t>
            </a:r>
            <a:r>
              <a:rPr lang="zh-CN" sz="1100" spc="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项目</a:t>
            </a:r>
            <a:r>
              <a:rPr sz="1100" spc="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内容进行批前公示，接受公众审阅，若对调整方案有</a:t>
            </a:r>
            <a:r>
              <a:rPr sz="1100" spc="5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异</a:t>
            </a:r>
            <a:r>
              <a:rPr sz="1100" spc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sz="1100" spc="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议和疑问者，请与</a:t>
            </a:r>
            <a:r>
              <a:rPr lang="zh-CN" sz="1100" spc="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遂宁市自然资源和规划局</a:t>
            </a:r>
            <a:r>
              <a:rPr sz="1100" spc="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联系。若无异议，该项目按</a:t>
            </a:r>
            <a:r>
              <a:rPr lang="zh-CN" sz="1100" spc="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设计方案</a:t>
            </a:r>
            <a:r>
              <a:rPr sz="1100" spc="10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实施，</a:t>
            </a:r>
            <a:r>
              <a:rPr sz="1100" spc="5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特</a:t>
            </a:r>
            <a:r>
              <a:rPr sz="1100" spc="7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此公示</a:t>
            </a:r>
            <a:r>
              <a:rPr sz="1100" spc="4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en-US" altLang="en-US" sz="1100" dirty="0"/>
          </a:p>
          <a:p>
            <a:pPr marL="3663950" indent="-474345" algn="l" rtl="0" eaLnBrk="0">
              <a:lnSpc>
                <a:spcPct val="114000"/>
              </a:lnSpc>
              <a:spcBef>
                <a:spcPts val="1110"/>
              </a:spcBef>
            </a:pPr>
            <a:endParaRPr sz="900" spc="100" dirty="0" err="1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663950" indent="-474345" algn="l" rtl="0" eaLnBrk="0">
              <a:lnSpc>
                <a:spcPct val="114000"/>
              </a:lnSpc>
              <a:spcBef>
                <a:spcPts val="1110"/>
              </a:spcBef>
            </a:pPr>
            <a:r>
              <a:rPr sz="900" spc="100" dirty="0" err="1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遂宁市自然资源和规划</a:t>
            </a:r>
            <a:r>
              <a:rPr sz="900" spc="70" dirty="0" err="1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局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900" spc="90" dirty="0" smtClean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</a:t>
            </a:r>
            <a:r>
              <a:rPr lang="en-US" sz="900" spc="90" dirty="0" smtClean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sz="900" spc="90" dirty="0" smtClean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sz="900" spc="90" dirty="0" smtClean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</a:t>
            </a:r>
            <a:r>
              <a:rPr sz="900" spc="90" dirty="0" smtClean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r>
              <a:rPr lang="en-US" sz="900" spc="90" dirty="0" smtClean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15</a:t>
            </a:r>
            <a:r>
              <a:rPr sz="900" spc="30" dirty="0" smtClean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</a:t>
            </a:r>
            <a:endParaRPr lang="en-US" altLang="en-US" sz="1000" dirty="0"/>
          </a:p>
          <a:p>
            <a:pPr marL="12700" algn="l" rtl="0" eaLnBrk="0">
              <a:lnSpc>
                <a:spcPts val="1285"/>
              </a:lnSpc>
              <a:spcBef>
                <a:spcPts val="270"/>
              </a:spcBef>
            </a:pPr>
            <a:r>
              <a:rPr sz="90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项目名称:</a:t>
            </a:r>
            <a:r>
              <a:rPr lang="zh-CN" sz="90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遂宁市河东二期给水管网项目一期工程</a:t>
            </a:r>
            <a:endParaRPr lang="zh-CN" sz="900" spc="10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algn="l" rtl="0" eaLnBrk="0">
              <a:lnSpc>
                <a:spcPts val="1155"/>
              </a:lnSpc>
              <a:spcBef>
                <a:spcPts val="40"/>
              </a:spcBef>
            </a:pPr>
            <a:r>
              <a:rPr sz="90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公示日期:</a:t>
            </a:r>
            <a:r>
              <a:rPr lang="en-US" sz="90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</a:t>
            </a:r>
            <a:r>
              <a:rPr sz="90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个工作</a:t>
            </a:r>
            <a:r>
              <a:rPr sz="900" spc="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</a:t>
            </a:r>
            <a:endParaRPr lang="en-US" altLang="en-US" sz="900" dirty="0"/>
          </a:p>
          <a:p>
            <a:pPr marL="13335" algn="l" rtl="0" eaLnBrk="0">
              <a:lnSpc>
                <a:spcPct val="91000"/>
              </a:lnSpc>
              <a:spcBef>
                <a:spcPts val="105"/>
              </a:spcBef>
            </a:pPr>
            <a:r>
              <a:rPr sz="900" spc="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公示期限</a:t>
            </a:r>
            <a:r>
              <a:rPr sz="90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:</a:t>
            </a:r>
            <a:r>
              <a:rPr sz="900" spc="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</a:t>
            </a:r>
            <a:r>
              <a:rPr lang="en-US" sz="900" spc="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sz="900" spc="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sz="900" spc="6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08</a:t>
            </a:r>
            <a:r>
              <a:rPr sz="900" spc="6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r>
              <a:rPr lang="en-US" sz="900" spc="6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15</a:t>
            </a:r>
            <a:r>
              <a:rPr sz="900" spc="6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日至</a:t>
            </a:r>
            <a:r>
              <a:rPr sz="900" spc="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</a:t>
            </a:r>
            <a:r>
              <a:rPr lang="en-US" sz="900" spc="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sz="900" spc="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sz="900" spc="6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08</a:t>
            </a:r>
            <a:r>
              <a:rPr sz="900" spc="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r>
              <a:rPr lang="en-US" sz="900" spc="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23</a:t>
            </a:r>
            <a:r>
              <a:rPr sz="900" spc="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</a:t>
            </a:r>
            <a:endParaRPr lang="en-US" altLang="en-US" sz="900" dirty="0"/>
          </a:p>
          <a:p>
            <a:pPr marL="18415" algn="l" rtl="0" eaLnBrk="0">
              <a:lnSpc>
                <a:spcPts val="1195"/>
              </a:lnSpc>
            </a:pPr>
            <a:r>
              <a:rPr sz="90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审查单位</a:t>
            </a:r>
            <a:r>
              <a:rPr sz="90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:</a:t>
            </a:r>
            <a:r>
              <a:rPr sz="90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遂宁市自然资源和规</a:t>
            </a:r>
            <a:r>
              <a:rPr sz="900" spc="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划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局</a:t>
            </a:r>
            <a:endParaRPr lang="en-US" altLang="en-US" sz="900" dirty="0"/>
          </a:p>
          <a:p>
            <a:pPr marL="13335" algn="l" rtl="0" eaLnBrk="0">
              <a:lnSpc>
                <a:spcPct val="99000"/>
              </a:lnSpc>
              <a:spcBef>
                <a:spcPts val="225"/>
              </a:spcBef>
            </a:pPr>
            <a:endParaRPr sz="900" spc="9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algn="l" rtl="0" eaLnBrk="0">
              <a:lnSpc>
                <a:spcPct val="99000"/>
              </a:lnSpc>
              <a:spcBef>
                <a:spcPts val="225"/>
              </a:spcBef>
            </a:pPr>
            <a:r>
              <a:rPr sz="9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简要规划说明∶</a:t>
            </a:r>
            <a:endParaRPr sz="900" spc="8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2860" algn="l" rtl="0" eaLnBrk="0">
              <a:lnSpc>
                <a:spcPts val="1195"/>
              </a:lnSpc>
              <a:spcBef>
                <a:spcPts val="130"/>
              </a:spcBef>
            </a:pPr>
            <a:r>
              <a:rPr sz="9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1.项目概况∶</a:t>
            </a:r>
            <a:endParaRPr sz="900" spc="8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eaLnBrk="0">
              <a:lnSpc>
                <a:spcPct val="92000"/>
              </a:lnSpc>
              <a:spcBef>
                <a:spcPts val="5"/>
              </a:spcBef>
            </a:pPr>
            <a:r>
              <a:rPr sz="9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项目位于遂宁市河东新区二期规划内，</a:t>
            </a:r>
            <a:r>
              <a:rPr lang="zh-CN" sz="9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沿道路敷设</a:t>
            </a:r>
            <a:r>
              <a:rPr sz="9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DN</a:t>
            </a:r>
            <a:r>
              <a:rPr lang="en-US" sz="9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200</a:t>
            </a:r>
            <a:r>
              <a:rPr sz="9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~DN1</a:t>
            </a:r>
            <a:r>
              <a:rPr lang="en-US" sz="9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sz="9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00长度为29762米</a:t>
            </a:r>
            <a:r>
              <a:rPr lang="zh-CN" sz="9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市政管道</a:t>
            </a:r>
            <a:r>
              <a:rPr sz="9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及附属设施。</a:t>
            </a:r>
            <a:endParaRPr sz="900" spc="8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algn="l" rtl="0" eaLnBrk="0">
              <a:lnSpc>
                <a:spcPct val="92000"/>
              </a:lnSpc>
              <a:spcBef>
                <a:spcPts val="5"/>
              </a:spcBef>
            </a:pPr>
            <a:r>
              <a:rPr sz="900" spc="80" dirty="0" smtClean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</a:t>
            </a:r>
            <a:r>
              <a:rPr lang="en-US" sz="900" spc="80" dirty="0" smtClean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900" spc="80" dirty="0" smtClean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</a:t>
            </a:r>
            <a:endParaRPr sz="900" spc="80" dirty="0" smtClean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5400" eaLnBrk="0">
              <a:lnSpc>
                <a:spcPts val="1310"/>
              </a:lnSpc>
            </a:pPr>
            <a:r>
              <a:rPr sz="8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附注：</a:t>
            </a:r>
            <a:endParaRPr sz="800" spc="8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6035" algn="l" rtl="0" eaLnBrk="0">
              <a:lnSpc>
                <a:spcPts val="1200"/>
              </a:lnSpc>
            </a:pPr>
            <a:r>
              <a:rPr sz="8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1.陈述申辩意见反馈方式</a:t>
            </a:r>
            <a:r>
              <a:rPr sz="8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endParaRPr lang="en-US" altLang="en-US" sz="800" dirty="0"/>
          </a:p>
          <a:p>
            <a:pPr marL="26035" indent="12700" algn="l" rtl="0" eaLnBrk="0">
              <a:lnSpc>
                <a:spcPct val="116000"/>
              </a:lnSpc>
              <a:spcBef>
                <a:spcPts val="20"/>
              </a:spcBef>
            </a:pPr>
            <a:r>
              <a:rPr sz="8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(1)信函反馈意见:请邮寄至四川省遂宁市</a:t>
            </a:r>
            <a:r>
              <a:rPr lang="zh-CN" sz="8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船山区嘉禾东路</a:t>
            </a:r>
            <a:r>
              <a:rPr lang="en-US" sz="8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sz="8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号，遂宁市</a:t>
            </a:r>
            <a:r>
              <a:rPr lang="zh-CN" sz="8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自然资源和规划局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查收， </a:t>
            </a:r>
            <a:r>
              <a:rPr sz="80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邮政编码62900</a:t>
            </a:r>
            <a:r>
              <a:rPr sz="80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en-US" sz="800" dirty="0"/>
          </a:p>
          <a:p>
            <a:pPr marL="17780" indent="20955" algn="l" rtl="0" eaLnBrk="0">
              <a:lnSpc>
                <a:spcPct val="110000"/>
              </a:lnSpc>
              <a:spcBef>
                <a:spcPts val="75"/>
              </a:spcBef>
            </a:pPr>
            <a:r>
              <a:rPr sz="8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(2)网上反馈意见:请登录查询网址，在对应公示图下方直接发表意见</a:t>
            </a:r>
            <a:r>
              <a:rPr sz="80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</a:t>
            </a:r>
            <a:endParaRPr sz="800" spc="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7780" indent="20955" algn="l" rtl="0" eaLnBrk="0">
              <a:lnSpc>
                <a:spcPct val="110000"/>
              </a:lnSpc>
              <a:spcBef>
                <a:spcPts val="75"/>
              </a:spcBef>
            </a:pPr>
            <a:r>
              <a:rPr sz="8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(3)联系电话: 0825-</a:t>
            </a:r>
            <a:r>
              <a:rPr lang="en-US" sz="8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2310136</a:t>
            </a:r>
            <a:r>
              <a:rPr sz="8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(遂宁市</a:t>
            </a:r>
            <a:r>
              <a:rPr lang="zh-CN" sz="80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自然资源和规划局建设工程规划管理科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                                  </a:t>
            </a:r>
            <a:r>
              <a:rPr sz="8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2.有效反馈意见期:信函反馈意见邮戳日不应超过意见反馈期最后一天，逾</a:t>
            </a:r>
            <a:r>
              <a:rPr sz="8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期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视为</a:t>
            </a:r>
            <a:r>
              <a:rPr sz="8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无效意见，不予采纳</a:t>
            </a:r>
            <a:r>
              <a:rPr sz="80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                                          </a:t>
            </a:r>
            <a:endParaRPr sz="800" spc="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7780" indent="20955" algn="l" rtl="0" eaLnBrk="0">
              <a:lnSpc>
                <a:spcPct val="110000"/>
              </a:lnSpc>
              <a:spcBef>
                <a:spcPts val="75"/>
              </a:spcBef>
            </a:pPr>
            <a:r>
              <a:rPr sz="8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3.有效反馈意见:注明真实联系人姓名、联系电话、联系地址，如反馈意见</a:t>
            </a:r>
            <a:r>
              <a:rPr sz="80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信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息不</a:t>
            </a:r>
            <a:r>
              <a:rPr sz="80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准确或不完整无法及时进步核对有关情况的视为无效意</a:t>
            </a:r>
            <a:r>
              <a:rPr sz="80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见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en-US" sz="800" dirty="0"/>
          </a:p>
        </p:txBody>
      </p:sp>
      <p:grpSp>
        <p:nvGrpSpPr>
          <p:cNvPr id="4" name="group 2"/>
          <p:cNvGrpSpPr/>
          <p:nvPr/>
        </p:nvGrpSpPr>
        <p:grpSpPr>
          <a:xfrm rot="21600000">
            <a:off x="0" y="0"/>
            <a:ext cx="12192000" cy="1141374"/>
            <a:chOff x="0" y="0"/>
            <a:chExt cx="12192000" cy="1141374"/>
          </a:xfrm>
        </p:grpSpPr>
        <p:pic>
          <p:nvPicPr>
            <p:cNvPr id="5" name="picture 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21600000">
              <a:off x="0" y="0"/>
              <a:ext cx="12192000" cy="1141374"/>
            </a:xfrm>
            <a:prstGeom prst="rect">
              <a:avLst/>
            </a:prstGeom>
          </p:spPr>
        </p:pic>
        <p:sp>
          <p:nvSpPr>
            <p:cNvPr id="6" name="textbox 4"/>
            <p:cNvSpPr/>
            <p:nvPr/>
          </p:nvSpPr>
          <p:spPr>
            <a:xfrm>
              <a:off x="-12700" y="-12700"/>
              <a:ext cx="12217400" cy="1210944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0000"/>
                </a:lnSpc>
              </a:pPr>
              <a:endParaRPr lang="en-US" altLang="en-US" sz="1000" dirty="0"/>
            </a:p>
            <a:p>
              <a:pPr algn="ctr" rtl="0" eaLnBrk="0">
                <a:lnSpc>
                  <a:spcPct val="111000"/>
                </a:lnSpc>
              </a:pPr>
              <a:r>
                <a:rPr lang="zh-CN" sz="2400" spc="100" dirty="0">
                  <a:ln w="9525" cap="flat" cmpd="sng">
                    <a:solidFill>
                      <a:srgbClr val="000000">
                        <a:alpha val="100000"/>
                      </a:srgbClr>
                    </a:solidFill>
                    <a:prstDash val="solid"/>
                    <a:miter lim="0"/>
                  </a:ln>
                  <a:solidFill>
                    <a:srgbClr val="000000">
                      <a:alpha val="100000"/>
                    </a:srgbClr>
                  </a:solidFill>
                  <a:latin typeface="黑体" panose="02010609060101010101" charset="-122"/>
                  <a:ea typeface="黑体" panose="02010609060101010101" charset="-122"/>
                  <a:cs typeface="微软雅黑" panose="020B0503020204020204" charset="-122"/>
                  <a:sym typeface="+mn-ea"/>
                </a:rPr>
                <a:t>遂宁发展水务投资有限公司</a:t>
              </a:r>
              <a:endParaRPr sz="2400" spc="100" dirty="0"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微软雅黑" panose="020B0503020204020204" charset="-122"/>
                <a:sym typeface="+mn-ea"/>
              </a:endParaRPr>
            </a:p>
            <a:p>
              <a:pPr algn="ctr" rtl="0" eaLnBrk="0">
                <a:lnSpc>
                  <a:spcPct val="111000"/>
                </a:lnSpc>
              </a:pPr>
              <a:r>
                <a:rPr lang="zh-CN" sz="2400" spc="100" dirty="0" err="1" smtClean="0">
                  <a:ln w="9525" cap="flat" cmpd="sng">
                    <a:solidFill>
                      <a:srgbClr val="000000">
                        <a:alpha val="100000"/>
                      </a:srgbClr>
                    </a:solidFill>
                    <a:prstDash val="solid"/>
                    <a:miter lim="0"/>
                  </a:ln>
                  <a:solidFill>
                    <a:srgbClr val="000000">
                      <a:alpha val="100000"/>
                    </a:srgbClr>
                  </a:solidFill>
                  <a:latin typeface="黑体" panose="02010609060101010101" charset="-122"/>
                  <a:ea typeface="黑体" panose="02010609060101010101" charset="-122"/>
                  <a:cs typeface="微软雅黑" panose="020B0503020204020204" charset="-122"/>
                  <a:sym typeface="+mn-ea"/>
                </a:rPr>
                <a:t>遂宁市河东二期给水管网项目一期工程批前公示</a:t>
              </a:r>
              <a:endParaRPr lang="zh-CN" sz="2400" dirty="0"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235" y="1313180"/>
            <a:ext cx="5871210" cy="4863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PP_MARK_KEY" val="37279f2e-7773-4944-9fdf-4c9acd7b0c11"/>
  <p:tag name="COMMONDATA" val="eyJoZGlkIjoiNWEwOTk2YmVlYjZiYTg5OTM2Zjc4N2Y1ODY5ODUwYjAifQ=="/>
  <p:tag name="commondata" val="eyJoZGlkIjoiZjBiMmNlNmQxNzI4ZTJmZjJlNjc1NDE3MzRmZmZkMTgifQ==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705</Words>
  <Application>WPS 演示</Application>
  <PresentationFormat>宽屏</PresentationFormat>
  <Paragraphs>24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黑体</vt:lpstr>
      <vt:lpstr>Arial Unicode MS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雷心怡</cp:lastModifiedBy>
  <cp:revision>24</cp:revision>
  <dcterms:created xsi:type="dcterms:W3CDTF">2023-04-17T09:05:00Z</dcterms:created>
  <dcterms:modified xsi:type="dcterms:W3CDTF">2024-08-21T03:31:46Z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wqlLaW5nc29mdCBQREYgdG8gV1BTIDgw</vt:lpwstr>
  </property>
  <property fmtid="{D5CDD505-2E9C-101B-9397-08002B2CF9AE}" pid="3" name="Created">
    <vt:filetime>2023-04-20T08:17:06Z</vt:filetime>
  </property>
  <property fmtid="{D5CDD505-2E9C-101B-9397-08002B2CF9AE}" pid="4" name="ICV">
    <vt:lpwstr>4574B365E1C64A4C829751CE91BBC984_13</vt:lpwstr>
  </property>
  <property fmtid="{D5CDD505-2E9C-101B-9397-08002B2CF9AE}" pid="5" name="KSOProductBuildVer">
    <vt:lpwstr>2052-12.1.0.17147</vt:lpwstr>
  </property>
</Properties>
</file>