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</p:sldIdLst>
  <p:sldSz cx="12192000" cy="6858000"/>
  <p:notesSz cx="6858000" cy="9144000"/>
  <p:custDataLst>
    <p:tags r:id="rId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gs" Target="tags/tag2.xml"/><Relationship Id="rId7" Type="http://schemas.openxmlformats.org/officeDocument/2006/relationships/tableStyles" Target="tableStyles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1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 descr="F:/蒋维海/工作/遂宁金融商业中心/9#地块购物中心/二批次方案/20240530签批文本/20240607 刻碟图纸/效果图/鸟瞰.jpg鸟瞰"/>
          <p:cNvPicPr>
            <a:picLocks noChangeAspect="1"/>
          </p:cNvPicPr>
          <p:nvPr/>
        </p:nvPicPr>
        <p:blipFill>
          <a:blip r:embed="rId1"/>
          <a:srcRect l="7606" t="6186" r="9192" b="9451"/>
          <a:stretch>
            <a:fillRect/>
          </a:stretch>
        </p:blipFill>
        <p:spPr>
          <a:xfrm>
            <a:off x="4933950" y="4470400"/>
            <a:ext cx="3037205" cy="1925320"/>
          </a:xfrm>
          <a:prstGeom prst="rect">
            <a:avLst/>
          </a:prstGeom>
        </p:spPr>
      </p:pic>
      <p:pic>
        <p:nvPicPr>
          <p:cNvPr id="27" name="图片 26" descr="F:/蒋维海/工作/遂宁金融商业中心/9#地块购物中心/二批次方案/20240530签批文本/20240607 刻碟图纸/效果图/K4.jpgK4"/>
          <p:cNvPicPr>
            <a:picLocks noChangeAspect="1"/>
          </p:cNvPicPr>
          <p:nvPr/>
        </p:nvPicPr>
        <p:blipFill>
          <a:blip r:embed="rId2"/>
          <a:srcRect t="15357" b="15357"/>
          <a:stretch>
            <a:fillRect/>
          </a:stretch>
        </p:blipFill>
        <p:spPr>
          <a:xfrm>
            <a:off x="8060006" y="4470594"/>
            <a:ext cx="4132416" cy="1924765"/>
          </a:xfrm>
          <a:prstGeom prst="rect">
            <a:avLst/>
          </a:prstGeom>
        </p:spPr>
      </p:pic>
      <p:sp>
        <p:nvSpPr>
          <p:cNvPr id="2" name="textbox 1"/>
          <p:cNvSpPr/>
          <p:nvPr/>
        </p:nvSpPr>
        <p:spPr>
          <a:xfrm>
            <a:off x="111125" y="1202690"/>
            <a:ext cx="4693285" cy="576897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l" rtl="0" eaLnBrk="0">
              <a:lnSpc>
                <a:spcPct val="87000"/>
              </a:lnSpc>
            </a:pPr>
            <a:endParaRPr lang="en-US" altLang="en-US" sz="100" dirty="0"/>
          </a:p>
          <a:p>
            <a:pPr marL="1843405" algn="l" rtl="0" eaLnBrk="0">
              <a:lnSpc>
                <a:spcPct val="95000"/>
              </a:lnSpc>
            </a:pPr>
            <a:r>
              <a:rPr sz="17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公示说</a:t>
            </a:r>
            <a:r>
              <a:rPr sz="1700" spc="7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明</a:t>
            </a:r>
            <a:endParaRPr lang="en-US" altLang="en-US" sz="1700" dirty="0"/>
          </a:p>
          <a:p>
            <a:pPr marL="15240" indent="267335" algn="l" rtl="0" eaLnBrk="0">
              <a:lnSpc>
                <a:spcPct val="108000"/>
              </a:lnSpc>
              <a:spcBef>
                <a:spcPts val="50"/>
              </a:spcBef>
            </a:pP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该项目建筑设计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方案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于202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4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年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5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月</a:t>
            </a:r>
            <a:r>
              <a:rPr 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8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日由遂宁市国土空间规划委员会第</a:t>
            </a:r>
            <a:r>
              <a:rPr lang="zh-CN" altLang="en-US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三十四</a:t>
            </a:r>
            <a:r>
              <a:rPr 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次常务</a:t>
            </a:r>
            <a:r>
              <a:rPr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</a:t>
            </a:r>
            <a:r>
              <a:rPr lang="zh-CN" sz="1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审议通过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。</a:t>
            </a:r>
            <a:endParaRPr lang="en-US" altLang="en-US" sz="1100" dirty="0"/>
          </a:p>
          <a:p>
            <a:pPr marL="17780" indent="256540" algn="l" rtl="0" eaLnBrk="0">
              <a:lnSpc>
                <a:spcPct val="106000"/>
              </a:lnSpc>
              <a:spcBef>
                <a:spcPts val="140"/>
              </a:spcBef>
            </a:pP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现将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项目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内容进行批前公示，接受公众审阅，若对调整方案有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异</a:t>
            </a:r>
            <a:r>
              <a:rPr sz="1100" spc="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议和疑问者，请与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遂宁市自然资源和规划局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联系。若无异议，该项目按</a:t>
            </a:r>
            <a:r>
              <a:rPr lang="zh-CN"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设计方案</a:t>
            </a:r>
            <a:r>
              <a:rPr sz="1100" spc="10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实施，</a:t>
            </a:r>
            <a:r>
              <a:rPr sz="1100" spc="5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特</a:t>
            </a:r>
            <a:r>
              <a:rPr sz="1100" spc="7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此公示</a:t>
            </a:r>
            <a:r>
              <a:rPr sz="1100" spc="40" dirty="0"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。</a:t>
            </a:r>
            <a:endParaRPr lang="en-US" altLang="en-US" sz="1100" dirty="0"/>
          </a:p>
          <a:p>
            <a:pPr marL="3663950" indent="-474345" algn="l" rtl="0" eaLnBrk="0">
              <a:lnSpc>
                <a:spcPct val="114000"/>
              </a:lnSpc>
              <a:spcBef>
                <a:spcPts val="1110"/>
              </a:spcBef>
            </a:pPr>
            <a:r>
              <a:rPr sz="900" spc="10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遂宁市自然资源和规划</a:t>
            </a:r>
            <a:r>
              <a:rPr sz="900" spc="7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</a:t>
            </a:r>
            <a:r>
              <a:rPr sz="9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8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sz="900" spc="3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1000" dirty="0"/>
          </a:p>
          <a:p>
            <a:pPr marL="12700" algn="l" rtl="0" eaLnBrk="0">
              <a:lnSpc>
                <a:spcPts val="1285"/>
              </a:lnSpc>
              <a:spcBef>
                <a:spcPts val="270"/>
              </a:spcBef>
            </a:pPr>
            <a:r>
              <a:rPr sz="900" spc="100" dirty="0" err="1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项目名称</a:t>
            </a:r>
            <a:r>
              <a:rPr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: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遂宁金融商业中心【佳乐世纪城】万象中心项目（</a:t>
            </a: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HD03-02-12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）设计方案调整〔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原地块号</a:t>
            </a:r>
            <a:r>
              <a:rPr lang="en-US" altLang="zh-CN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C1-3-09)</a:t>
            </a:r>
            <a:r>
              <a:rPr lang="zh-CN" altLang="en-US" sz="900" spc="10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〕</a:t>
            </a:r>
            <a:endParaRPr lang="zh-CN" altLang="en-US" sz="900" spc="10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2700" algn="l" rtl="0" eaLnBrk="0">
              <a:lnSpc>
                <a:spcPts val="1285"/>
              </a:lnSpc>
              <a:spcBef>
                <a:spcPts val="270"/>
              </a:spcBef>
            </a:pP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公示日期:</a:t>
            </a:r>
            <a:r>
              <a:rPr lang="en-US"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7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个工作</a:t>
            </a:r>
            <a:r>
              <a:rPr sz="900" spc="5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900" dirty="0"/>
          </a:p>
          <a:p>
            <a:pPr marL="13335" algn="l" rtl="0" eaLnBrk="0">
              <a:lnSpc>
                <a:spcPct val="91000"/>
              </a:lnSpc>
              <a:spcBef>
                <a:spcPts val="105"/>
              </a:spcBef>
            </a:pPr>
            <a:r>
              <a:rPr sz="9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公示期限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14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日至202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4</a:t>
            </a:r>
            <a:r>
              <a:rPr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年</a:t>
            </a:r>
            <a:r>
              <a:rPr lang="en-US" sz="900" spc="6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08</a:t>
            </a:r>
            <a:r>
              <a:rPr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月</a:t>
            </a:r>
            <a:r>
              <a:rPr lang="en-US"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22</a:t>
            </a:r>
            <a:r>
              <a:rPr sz="900" spc="0" dirty="0">
                <a:solidFill>
                  <a:schemeClr val="tx1">
                    <a:alpha val="100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日</a:t>
            </a:r>
            <a:endParaRPr lang="en-US" altLang="en-US" sz="900" dirty="0"/>
          </a:p>
          <a:p>
            <a:pPr marL="18415" algn="l" rtl="0" eaLnBrk="0">
              <a:lnSpc>
                <a:spcPts val="1195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审查单位</a:t>
            </a:r>
            <a:r>
              <a:rPr sz="900" spc="9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: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遂宁市自然资源和规</a:t>
            </a:r>
            <a:r>
              <a:rPr sz="900" spc="6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划</a:t>
            </a:r>
            <a:r>
              <a:rPr sz="900" spc="0" dirty="0">
                <a:solidFill>
                  <a:srgbClr val="000000">
                    <a:alpha val="100000"/>
                  </a:srgbClr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局</a:t>
            </a:r>
            <a:endParaRPr lang="en-US" altLang="en-US" sz="900" dirty="0"/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endParaRPr sz="900" spc="90" dirty="0">
              <a:solidFill>
                <a:srgbClr val="000000">
                  <a:alpha val="100000"/>
                </a:srgb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3335" algn="l" rtl="0" eaLnBrk="0">
              <a:lnSpc>
                <a:spcPct val="99000"/>
              </a:lnSpc>
              <a:spcBef>
                <a:spcPts val="22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简要规划说明∶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2860" algn="l" rtl="0" eaLnBrk="0">
              <a:lnSpc>
                <a:spcPts val="1195"/>
              </a:lnSpc>
              <a:spcBef>
                <a:spcPts val="130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1.项目概况∶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eaLnBrk="0">
              <a:lnSpc>
                <a:spcPct val="92000"/>
              </a:lnSpc>
              <a:spcBef>
                <a:spcPts val="5"/>
              </a:spcBef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项目位于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遂宁市河东新区二期东平北路以西、岚光街以北（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HD03-02-12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地块）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，总用地面积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31923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平方米（约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47.88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亩）。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2700" algn="l" rtl="0" eaLnBrk="0">
              <a:lnSpc>
                <a:spcPct val="92000"/>
              </a:lnSpc>
              <a:spcBef>
                <a:spcPts val="5"/>
              </a:spcBef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⒉主要技术经济指标：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用地性质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商业商务混合</a:t>
            </a:r>
            <a:r>
              <a:rPr lang="zh-CN" alt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用地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总建筑面积: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178669.77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m² 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建筑基底面积: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19154.00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m²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建筑密度: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%  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900" spc="80" dirty="0" err="1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建筑高度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40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.00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米          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5400" eaLnBrk="0">
              <a:lnSpc>
                <a:spcPts val="131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附注：</a:t>
            </a:r>
            <a:endParaRPr sz="8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26035" algn="l" rtl="0" eaLnBrk="0">
              <a:lnSpc>
                <a:spcPts val="1200"/>
              </a:lnSpc>
            </a:pPr>
            <a:r>
              <a:rPr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1.陈述申辩意见反馈方式</a:t>
            </a:r>
            <a:r>
              <a:rPr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endParaRPr lang="en-US" altLang="en-US" sz="800" dirty="0"/>
          </a:p>
          <a:p>
            <a:pPr marL="26035" indent="12700" algn="l" rtl="0" eaLnBrk="0">
              <a:lnSpc>
                <a:spcPct val="116000"/>
              </a:lnSpc>
              <a:spcBef>
                <a:spcPts val="20"/>
              </a:spcBef>
            </a:pPr>
            <a:r>
              <a:rPr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1)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请邮寄至四川省遂宁市船山区嘉禾东路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号，遂宁市自然资源和规划局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查收， </a:t>
            </a:r>
            <a:r>
              <a:rPr lang="zh-CN" altLang="en-US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邮政编码</a:t>
            </a:r>
            <a:r>
              <a:rPr lang="en-US" altLang="zh-CN" sz="800" spc="6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62900</a:t>
            </a:r>
            <a:r>
              <a:rPr lang="en-US" altLang="zh-CN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0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(2)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网上反馈意见</a:t>
            </a:r>
            <a:r>
              <a:rPr lang="en-US" altLang="zh-CN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请登录查询网址，在对应公示图下方直接发表意见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(3)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联系电话</a:t>
            </a:r>
            <a:r>
              <a:rPr lang="en-US" altLang="zh-CN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 0825-2310136(</a:t>
            </a:r>
            <a:r>
              <a:rPr lang="zh-CN" altLang="en-US" sz="800" spc="7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遂宁市自然资源和规划局建设工程规划管理科</a:t>
            </a:r>
            <a:r>
              <a:rPr lang="en-US" altLang="zh-CN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)                                  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2.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有效反馈意见期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信函反馈意见邮戳日不应超过意见反馈期最后一天，逾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期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视为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无效意见，不予采纳</a:t>
            </a:r>
            <a:r>
              <a:rPr lang="zh-CN" altLang="en-US" sz="8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                                                            </a:t>
            </a:r>
            <a:endParaRPr lang="zh-CN" altLang="en-US" sz="800" spc="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marL="17780" indent="20955" algn="l" rtl="0" eaLnBrk="0">
              <a:lnSpc>
                <a:spcPct val="110000"/>
              </a:lnSpc>
              <a:spcBef>
                <a:spcPts val="75"/>
              </a:spcBef>
            </a:pP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3.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有效反馈意见</a:t>
            </a:r>
            <a:r>
              <a:rPr lang="en-US" altLang="zh-CN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: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注明真实联系人姓名、联系电话、联系地址，如反馈意见</a:t>
            </a:r>
            <a:r>
              <a:rPr lang="zh-CN" altLang="en-US" sz="800" spc="9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信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息不</a:t>
            </a:r>
            <a:r>
              <a:rPr lang="zh-CN" altLang="en-US" sz="800" spc="10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准确或不完整无法及时进步核对有关情况的视为无效意</a:t>
            </a:r>
            <a:r>
              <a:rPr lang="zh-CN" altLang="en-US" sz="800" spc="4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见</a:t>
            </a:r>
            <a:r>
              <a:rPr lang="zh-CN" altLang="en-US" sz="800" spc="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。</a:t>
            </a:r>
            <a:endParaRPr lang="zh-CN" altLang="en-US" sz="800" dirty="0"/>
          </a:p>
        </p:txBody>
      </p:sp>
      <p:grpSp>
        <p:nvGrpSpPr>
          <p:cNvPr id="4" name="group 2"/>
          <p:cNvGrpSpPr/>
          <p:nvPr/>
        </p:nvGrpSpPr>
        <p:grpSpPr>
          <a:xfrm rot="21600000">
            <a:off x="0" y="0"/>
            <a:ext cx="12192000" cy="1141374"/>
            <a:chOff x="0" y="0"/>
            <a:chExt cx="12192000" cy="1141374"/>
          </a:xfrm>
        </p:grpSpPr>
        <p:pic>
          <p:nvPicPr>
            <p:cNvPr id="5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21600000">
              <a:off x="0" y="0"/>
              <a:ext cx="12192000" cy="1141374"/>
            </a:xfrm>
            <a:prstGeom prst="rect">
              <a:avLst/>
            </a:prstGeom>
          </p:spPr>
        </p:pic>
        <p:sp>
          <p:nvSpPr>
            <p:cNvPr id="6" name="textbox 4"/>
            <p:cNvSpPr/>
            <p:nvPr/>
          </p:nvSpPr>
          <p:spPr>
            <a:xfrm>
              <a:off x="-12700" y="-12700"/>
              <a:ext cx="12217400" cy="1210944"/>
            </a:xfrm>
            <a:prstGeom prst="rect">
              <a:avLst/>
            </a:prstGeom>
          </p:spPr>
          <p:txBody>
            <a:bodyPr vert="horz" wrap="square" lIns="0" tIns="0" rIns="0" bIns="0"/>
            <a:lstStyle/>
            <a:p>
              <a:pPr algn="l" rtl="0" eaLnBrk="0">
                <a:lnSpc>
                  <a:spcPct val="110000"/>
                </a:lnSpc>
              </a:pPr>
              <a:endParaRPr lang="en-US" altLang="en-US" sz="1000" dirty="0"/>
            </a:p>
            <a:p>
              <a:pPr algn="ctr" rtl="0" eaLnBrk="0">
                <a:lnSpc>
                  <a:spcPct val="111000"/>
                </a:lnSpc>
              </a:pPr>
              <a:r>
                <a:rPr lang="zh-CN" altLang="en-US" sz="2350" spc="10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  <a:sym typeface="+mn-ea"/>
                </a:rPr>
                <a:t>遂宁市佳乐益佳实业发展有限公司</a:t>
              </a:r>
              <a:endParaRPr sz="2350" spc="100" dirty="0">
                <a:ln w="9525" cap="flat" cmpd="sng">
                  <a:solidFill>
                    <a:srgbClr val="000000">
                      <a:alpha val="100000"/>
                    </a:srgbClr>
                  </a:solidFill>
                  <a:prstDash val="solid"/>
                  <a:miter lim="0"/>
                </a:ln>
                <a:solidFill>
                  <a:srgbClr val="000000">
                    <a:alpha val="100000"/>
                  </a:srgbClr>
                </a:solidFill>
                <a:latin typeface="黑体" panose="02010609060101010101" charset="-122"/>
                <a:ea typeface="黑体" panose="02010609060101010101" charset="-122"/>
                <a:cs typeface="微软雅黑" panose="020B0503020204020204" charset="-122"/>
                <a:sym typeface="+mn-ea"/>
              </a:endParaRPr>
            </a:p>
            <a:p>
              <a:pPr algn="ctr" rtl="0" eaLnBrk="0">
                <a:lnSpc>
                  <a:spcPct val="111000"/>
                </a:lnSpc>
              </a:pP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遂宁金融商业中心【佳乐世纪城】万象中心项目（</a:t>
              </a:r>
              <a:r>
                <a:rPr lang="en-US" altLang="zh-CN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HD03-02-12)</a:t>
              </a:r>
              <a:r>
                <a:rPr lang="zh-CN" altLang="en-US" sz="2350" spc="40" dirty="0">
                  <a:ln w="9525" cap="flat" cmpd="sng">
                    <a:solidFill>
                      <a:srgbClr val="000000">
                        <a:alpha val="100000"/>
                      </a:srgbClr>
                    </a:solidFill>
                    <a:prstDash val="solid"/>
                    <a:miter lim="0"/>
                  </a:ln>
                  <a:solidFill>
                    <a:srgbClr val="000000">
                      <a:alpha val="100000"/>
                    </a:srgbClr>
                  </a:solidFill>
                  <a:latin typeface="黑体" panose="02010609060101010101" charset="-122"/>
                  <a:ea typeface="黑体" panose="02010609060101010101" charset="-122"/>
                  <a:cs typeface="微软雅黑" panose="020B0503020204020204" charset="-122"/>
                </a:rPr>
                <a:t>设计方案调整批前公示</a:t>
              </a:r>
              <a:endParaRPr lang="en-US" altLang="en-US" sz="2350" dirty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7442989" y="4470594"/>
            <a:ext cx="64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鸟瞰图</a:t>
            </a:r>
            <a:endParaRPr lang="zh-CN" altLang="en-US" sz="1100" dirty="0"/>
          </a:p>
        </p:txBody>
      </p:sp>
      <p:sp>
        <p:nvSpPr>
          <p:cNvPr id="3" name="文本框 2"/>
          <p:cNvSpPr txBox="1"/>
          <p:nvPr/>
        </p:nvSpPr>
        <p:spPr>
          <a:xfrm>
            <a:off x="2251075" y="4298865"/>
            <a:ext cx="4064000" cy="1099185"/>
          </a:xfrm>
          <a:prstGeom prst="rect">
            <a:avLst/>
          </a:prstGeom>
        </p:spPr>
        <p:txBody>
          <a:bodyPr>
            <a:spAutoFit/>
            <a:extLst>
              <a:ext uri="{4A0BC546-FE56-4ADE-93B0-CB8AF2F6F144}">
                <wpsdc:textFrameExt xmlns:wpsdc="http://www.wps.cn/officeDocument/2022/drawingmlCustomData" type="text"/>
              </a:ext>
            </a:extLst>
          </a:bodyPr>
          <a:lstStyle/>
          <a:p>
            <a:pPr indent="0" algn="l" fontAlgn="auto">
              <a:lnSpc>
                <a:spcPts val="1310"/>
              </a:lnSpc>
            </a:pP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用地面积:</a:t>
            </a:r>
            <a:r>
              <a:rPr lang="en-US" altLang="zh-CN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31923.00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计容建筑面积: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117151.77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m²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容积率: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3.67</a:t>
            </a:r>
            <a:endParaRPr lang="en-US"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绿地率: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0.00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%</a:t>
            </a:r>
            <a:endParaRPr sz="900" spc="80" dirty="0">
              <a:solidFill>
                <a:srgbClr val="000000">
                  <a:alpha val="100000"/>
                </a:srgbClr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  <a:sym typeface="+mn-ea"/>
            </a:endParaRPr>
          </a:p>
          <a:p>
            <a:pPr indent="0" algn="l" fontAlgn="auto">
              <a:lnSpc>
                <a:spcPts val="1310"/>
              </a:lnSpc>
            </a:pP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机动车停车位:</a:t>
            </a:r>
            <a:r>
              <a:rPr lang="en-US"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1303</a:t>
            </a:r>
            <a:r>
              <a:rPr sz="900" spc="80" dirty="0">
                <a:solidFill>
                  <a:srgbClr val="000000">
                    <a:alpha val="10000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  <a:sym typeface="+mn-ea"/>
              </a:rPr>
              <a:t>个</a:t>
            </a:r>
            <a:endParaRPr lang="zh-CN" altLang="en-US" sz="900" dirty="0">
              <a:latin typeface="Arial" panose="020B0604020202020204" pitchFamily="34" charset="0"/>
              <a:ea typeface="微软雅黑" panose="020B050302020402020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1543169" y="4470594"/>
            <a:ext cx="64883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透视图</a:t>
            </a:r>
            <a:endParaRPr lang="zh-CN" altLang="en-US" sz="1100" dirty="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rcRect l="578" t="2344" b="10987"/>
          <a:stretch>
            <a:fillRect/>
          </a:stretch>
        </p:blipFill>
        <p:spPr>
          <a:xfrm>
            <a:off x="4928235" y="1249680"/>
            <a:ext cx="5013325" cy="3063240"/>
          </a:xfrm>
          <a:prstGeom prst="rect">
            <a:avLst/>
          </a:prstGeom>
        </p:spPr>
      </p:pic>
      <p:sp>
        <p:nvSpPr>
          <p:cNvPr id="29" name="文本框 28"/>
          <p:cNvSpPr txBox="1"/>
          <p:nvPr/>
        </p:nvSpPr>
        <p:spPr>
          <a:xfrm>
            <a:off x="8060290" y="1256879"/>
            <a:ext cx="83614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100" dirty="0"/>
              <a:t>总平面图</a:t>
            </a:r>
            <a:endParaRPr lang="zh-CN" altLang="en-US" sz="1100" dirty="0"/>
          </a:p>
        </p:txBody>
      </p:sp>
      <p:graphicFrame>
        <p:nvGraphicFramePr>
          <p:cNvPr id="25" name="表格 24"/>
          <p:cNvGraphicFramePr>
            <a:graphicFrameLocks noGrp="1"/>
          </p:cNvGraphicFramePr>
          <p:nvPr>
            <p:custDataLst>
              <p:tags r:id="rId5"/>
            </p:custDataLst>
          </p:nvPr>
        </p:nvGraphicFramePr>
        <p:xfrm>
          <a:off x="9940925" y="1256665"/>
          <a:ext cx="2263775" cy="2738120"/>
        </p:xfrm>
        <a:graphic>
          <a:graphicData uri="http://schemas.openxmlformats.org/drawingml/2006/table">
            <a:tbl>
              <a:tblPr/>
              <a:tblGrid>
                <a:gridCol w="601980"/>
                <a:gridCol w="627380"/>
                <a:gridCol w="662305"/>
                <a:gridCol w="372110"/>
              </a:tblGrid>
              <a:tr h="139700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zh-CN" altLang="en-US" sz="8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综合经济技术指标表</a:t>
                      </a:r>
                      <a:endParaRPr lang="zh-CN" altLang="en-US" sz="8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一、总规划用地面积 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31923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（一）规划建设净用地面积：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31923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二、规划总建筑面积</a:t>
                      </a:r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: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178669.77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（一）计入容积率建筑面积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117151.77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、地上计入容积率建筑面积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103598.65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、地下计入容积率建筑面积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13553.12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（二）不计入容积率建筑面积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61518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4470"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、地上不计入容积率建筑面积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 dirty="0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6055"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其中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zh-CN" altLang="en-US" sz="600" b="1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、地下不计入容积率建筑面积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  <a:sym typeface="+mn-ea"/>
                        </a:rPr>
                        <a:t>61518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三、容积率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3.67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　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四、基底面积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19154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五、建筑密度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60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%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六、总绿地面积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3192.3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七、绿地率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10. 00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%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八、机动车位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1303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辆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、地面停车位 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辆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九、非机动车位（地上）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辆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73685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十、车行路口数量和位置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3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个，清华街侧</a:t>
                      </a:r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2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个，岚光街侧</a:t>
                      </a:r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1</a:t>
                      </a:r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个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 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0">
                <a:tc gridSpan="2">
                  <a:txBody>
                    <a:bodyPr/>
                    <a:lstStyle/>
                    <a:p>
                      <a:pPr algn="l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十一、市政公用设施点位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0</a:t>
                      </a:r>
                      <a:endParaRPr lang="en-US" altLang="zh-CN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600" b="1" i="0" u="none" strike="noStrike">
                          <a:solidFill>
                            <a:srgbClr val="000000"/>
                          </a:solidFill>
                          <a:effectLst/>
                          <a:latin typeface="等线" panose="02010600030101010101" pitchFamily="2" charset="-122"/>
                          <a:ea typeface="等线" panose="02010600030101010101" pitchFamily="2" charset="-122"/>
                        </a:rPr>
                        <a:t>㎡</a:t>
                      </a:r>
                      <a:endParaRPr lang="zh-CN" altLang="en-US" sz="600" b="1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tags/tag1.xml><?xml version="1.0" encoding="utf-8"?>
<p:tagLst xmlns:p="http://schemas.openxmlformats.org/presentationml/2006/main">
  <p:tag name="TABLE_ENDDRAG_ORIGIN_RECT" val="178*215"/>
  <p:tag name="TABLE_ENDDRAG_RECT" val="782*98*178*215"/>
</p:tagLst>
</file>

<file path=ppt/tags/tag2.xml><?xml version="1.0" encoding="utf-8"?>
<p:tagLst xmlns:p="http://schemas.openxmlformats.org/presentationml/2006/main">
  <p:tag name="KSO_WPP_MARK_KEY" val="37279f2e-7773-4944-9fdf-4c9acd7b0c11"/>
  <p:tag name="COMMONDATA" val="eyJoZGlkIjoiZjBiMmNlNmQxNzI4ZTJmZjJlNjc1NDE3MzRmZmZkMTgifQ=="/>
  <p:tag name="commondata" val="eyJoZGlkIjoiNmU4OTEzMzQ0MDc2Njk2ZDgxMGMzZmQ0YjdiMDdmMWI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1504</Words>
  <Application>WPS 演示</Application>
  <PresentationFormat>宽屏</PresentationFormat>
  <Paragraphs>206</Paragraphs>
  <Slides>1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宋体</vt:lpstr>
      <vt:lpstr>Wingdings</vt:lpstr>
      <vt:lpstr>微软雅黑</vt:lpstr>
      <vt:lpstr>黑体</vt:lpstr>
      <vt:lpstr>等线</vt:lpstr>
      <vt:lpstr>Arial Unicode MS</vt:lpstr>
      <vt:lpstr>Calibri</vt:lpstr>
      <vt:lpstr>Office theme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FACP-MA15</dc:creator>
  <cp:lastModifiedBy>雷心怡</cp:lastModifiedBy>
  <cp:revision>28</cp:revision>
  <dcterms:created xsi:type="dcterms:W3CDTF">2023-04-17T09:05:00Z</dcterms:created>
  <dcterms:modified xsi:type="dcterms:W3CDTF">2024-08-21T02:58:27Z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wqlLaW5nc29mdCBQREYgdG8gV1BTIDgw</vt:lpwstr>
  </property>
  <property fmtid="{D5CDD505-2E9C-101B-9397-08002B2CF9AE}" pid="3" name="Created">
    <vt:filetime>2023-04-20T16:17:06Z</vt:filetime>
  </property>
  <property fmtid="{D5CDD505-2E9C-101B-9397-08002B2CF9AE}" pid="4" name="ICV">
    <vt:lpwstr>49C410ACE1E1498586381C24127FBF14_13</vt:lpwstr>
  </property>
  <property fmtid="{D5CDD505-2E9C-101B-9397-08002B2CF9AE}" pid="5" name="KSOProductBuildVer">
    <vt:lpwstr>2052-12.1.0.17147</vt:lpwstr>
  </property>
</Properties>
</file>