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7" r:id="rId3"/>
  </p:sldIdLst>
  <p:sldSz cx="42803445" cy="30274895"/>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37" userDrawn="1">
          <p15:clr>
            <a:srgbClr val="A4A3A4"/>
          </p15:clr>
        </p15:guide>
        <p15:guide id="2" pos="13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2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50" autoAdjust="0"/>
    <p:restoredTop sz="96379" autoAdjust="0"/>
  </p:normalViewPr>
  <p:slideViewPr>
    <p:cSldViewPr snapToGrid="0" showGuides="1">
      <p:cViewPr>
        <p:scale>
          <a:sx n="33" d="100"/>
          <a:sy n="33" d="100"/>
        </p:scale>
        <p:origin x="942" y="-816"/>
      </p:cViewPr>
      <p:guideLst>
        <p:guide orient="horz" pos="9437"/>
        <p:guide pos="13504"/>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2.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7395" y="1143000"/>
            <a:ext cx="436321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247775" y="1143000"/>
            <a:ext cx="4362450" cy="3086100"/>
          </a:xfrm>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4" name="文本框 273"/>
          <p:cNvSpPr txBox="1"/>
          <p:nvPr userDrawn="1">
            <p:custDataLst>
              <p:tags r:id="rId2"/>
            </p:custDataLst>
          </p:nvPr>
        </p:nvSpPr>
        <p:spPr>
          <a:xfrm>
            <a:off x="12951460" y="2732405"/>
            <a:ext cx="29862145" cy="27546300"/>
          </a:xfrm>
          <a:prstGeom prst="rect">
            <a:avLst/>
          </a:prstGeom>
          <a:noFill/>
          <a:ln w="88900">
            <a:solidFill>
              <a:schemeClr val="tx1"/>
            </a:solidFill>
          </a:ln>
        </p:spPr>
        <p:txBody>
          <a:bodyPr wrap="square" rtlCol="0" anchor="ctr" anchorCtr="1">
            <a:noAutofit/>
          </a:bodyPr>
          <a:lstStyle/>
          <a:p>
            <a:pPr lvl="0" algn="ctr">
              <a:buClrTx/>
              <a:buSzTx/>
              <a:buFontTx/>
            </a:pPr>
            <a:endParaRPr lang="zh-CN" altLang="en-US" sz="9000" spc="300" dirty="0">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2942759" y="1611882"/>
            <a:ext cx="36918246" cy="5851808"/>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42759" y="8059374"/>
            <a:ext cx="36918246" cy="19209345"/>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5" name="Footer Placeholder 4"/>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42761" y="1611875"/>
            <a:ext cx="27153637" cy="25656844"/>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5" name="Footer Placeholder 4"/>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942759" y="1611882"/>
            <a:ext cx="36918246" cy="5851808"/>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942759" y="8059374"/>
            <a:ext cx="36918246" cy="19209345"/>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5" name="Footer Placeholder 4"/>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a:prstGeom prst="rect">
            <a:avLst/>
          </a:prstGeom>
        </p:spPr>
        <p:txBody>
          <a:bodyPr anchor="b"/>
          <a:lstStyle>
            <a:lvl1pPr>
              <a:defRPr sz="26490"/>
            </a:lvl1pPr>
          </a:lstStyle>
          <a:p>
            <a:r>
              <a:rPr lang="zh-CN" altLang="en-US"/>
              <a:t>单击此处编辑母版标题样式</a:t>
            </a:r>
            <a:endParaRPr lang="en-US" dirty="0"/>
          </a:p>
        </p:txBody>
      </p:sp>
      <p:sp>
        <p:nvSpPr>
          <p:cNvPr id="3" name="Text Placeholder 2"/>
          <p:cNvSpPr>
            <a:spLocks noGrp="1"/>
          </p:cNvSpPr>
          <p:nvPr>
            <p:ph type="body" idx="1"/>
          </p:nvPr>
        </p:nvSpPr>
        <p:spPr>
          <a:xfrm>
            <a:off x="2920467" y="20260574"/>
            <a:ext cx="36918246" cy="6622701"/>
          </a:xfrm>
          <a:prstGeom prst="rect">
            <a:avLst/>
          </a:prstGeom>
        </p:spPr>
        <p:txBody>
          <a:bodyPr/>
          <a:lstStyle>
            <a:lvl1pPr marL="0" indent="0">
              <a:buNone/>
              <a:defRPr sz="10595">
                <a:solidFill>
                  <a:schemeClr val="tx1"/>
                </a:solidFill>
              </a:defRPr>
            </a:lvl1pPr>
            <a:lvl2pPr marL="2018665" indent="0">
              <a:buNone/>
              <a:defRPr sz="8830">
                <a:solidFill>
                  <a:schemeClr val="tx1">
                    <a:tint val="75000"/>
                  </a:schemeClr>
                </a:solidFill>
              </a:defRPr>
            </a:lvl2pPr>
            <a:lvl3pPr marL="4036695" indent="0">
              <a:buNone/>
              <a:defRPr sz="7945">
                <a:solidFill>
                  <a:schemeClr val="tx1">
                    <a:tint val="75000"/>
                  </a:schemeClr>
                </a:solidFill>
              </a:defRPr>
            </a:lvl3pPr>
            <a:lvl4pPr marL="6055360" indent="0">
              <a:buNone/>
              <a:defRPr sz="7065">
                <a:solidFill>
                  <a:schemeClr val="tx1">
                    <a:tint val="75000"/>
                  </a:schemeClr>
                </a:solidFill>
              </a:defRPr>
            </a:lvl4pPr>
            <a:lvl5pPr marL="8073390" indent="0">
              <a:buNone/>
              <a:defRPr sz="7065">
                <a:solidFill>
                  <a:schemeClr val="tx1">
                    <a:tint val="75000"/>
                  </a:schemeClr>
                </a:solidFill>
              </a:defRPr>
            </a:lvl5pPr>
            <a:lvl6pPr marL="10092055" indent="0">
              <a:buNone/>
              <a:defRPr sz="7065">
                <a:solidFill>
                  <a:schemeClr val="tx1">
                    <a:tint val="75000"/>
                  </a:schemeClr>
                </a:solidFill>
              </a:defRPr>
            </a:lvl6pPr>
            <a:lvl7pPr marL="12110085" indent="0">
              <a:buNone/>
              <a:defRPr sz="7065">
                <a:solidFill>
                  <a:schemeClr val="tx1">
                    <a:tint val="75000"/>
                  </a:schemeClr>
                </a:solidFill>
              </a:defRPr>
            </a:lvl7pPr>
            <a:lvl8pPr marL="14128750" indent="0">
              <a:buNone/>
              <a:defRPr sz="7065">
                <a:solidFill>
                  <a:schemeClr val="tx1">
                    <a:tint val="75000"/>
                  </a:schemeClr>
                </a:solidFill>
              </a:defRPr>
            </a:lvl8pPr>
            <a:lvl9pPr marL="16146780" indent="0">
              <a:buNone/>
              <a:defRPr sz="706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5" name="Footer Placeholder 4"/>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2942759" y="1611882"/>
            <a:ext cx="36918246" cy="5851808"/>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42759" y="8059374"/>
            <a:ext cx="18191599" cy="19209345"/>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21669405" y="8059374"/>
            <a:ext cx="18191599" cy="19209345"/>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6" name="Footer Placeholder 5"/>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48339" y="7421634"/>
            <a:ext cx="18107995" cy="3637228"/>
          </a:xfrm>
          <a:prstGeom prst="rect">
            <a:avLst/>
          </a:prstGeom>
        </p:spPr>
        <p:txBody>
          <a:bodyPr anchor="b"/>
          <a:lstStyle>
            <a:lvl1pPr marL="0" indent="0">
              <a:buNone/>
              <a:defRPr sz="10595" b="1"/>
            </a:lvl1pPr>
            <a:lvl2pPr marL="2018665" indent="0">
              <a:buNone/>
              <a:defRPr sz="8830" b="1"/>
            </a:lvl2pPr>
            <a:lvl3pPr marL="4036695" indent="0">
              <a:buNone/>
              <a:defRPr sz="7945" b="1"/>
            </a:lvl3pPr>
            <a:lvl4pPr marL="6055360" indent="0">
              <a:buNone/>
              <a:defRPr sz="7065" b="1"/>
            </a:lvl4pPr>
            <a:lvl5pPr marL="8073390" indent="0">
              <a:buNone/>
              <a:defRPr sz="7065" b="1"/>
            </a:lvl5pPr>
            <a:lvl6pPr marL="10092055" indent="0">
              <a:buNone/>
              <a:defRPr sz="7065" b="1"/>
            </a:lvl6pPr>
            <a:lvl7pPr marL="12110085" indent="0">
              <a:buNone/>
              <a:defRPr sz="7065" b="1"/>
            </a:lvl7pPr>
            <a:lvl8pPr marL="14128750" indent="0">
              <a:buNone/>
              <a:defRPr sz="7065" b="1"/>
            </a:lvl8pPr>
            <a:lvl9pPr marL="16146780" indent="0">
              <a:buNone/>
              <a:defRPr sz="706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948339" y="11058863"/>
            <a:ext cx="18107995" cy="16265921"/>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21669408" y="7421634"/>
            <a:ext cx="18197174" cy="3637228"/>
          </a:xfrm>
          <a:prstGeom prst="rect">
            <a:avLst/>
          </a:prstGeom>
        </p:spPr>
        <p:txBody>
          <a:bodyPr anchor="b"/>
          <a:lstStyle>
            <a:lvl1pPr marL="0" indent="0">
              <a:buNone/>
              <a:defRPr sz="10595" b="1"/>
            </a:lvl1pPr>
            <a:lvl2pPr marL="2018665" indent="0">
              <a:buNone/>
              <a:defRPr sz="8830" b="1"/>
            </a:lvl2pPr>
            <a:lvl3pPr marL="4036695" indent="0">
              <a:buNone/>
              <a:defRPr sz="7945" b="1"/>
            </a:lvl3pPr>
            <a:lvl4pPr marL="6055360" indent="0">
              <a:buNone/>
              <a:defRPr sz="7065" b="1"/>
            </a:lvl4pPr>
            <a:lvl5pPr marL="8073390" indent="0">
              <a:buNone/>
              <a:defRPr sz="7065" b="1"/>
            </a:lvl5pPr>
            <a:lvl6pPr marL="10092055" indent="0">
              <a:buNone/>
              <a:defRPr sz="7065" b="1"/>
            </a:lvl6pPr>
            <a:lvl7pPr marL="12110085" indent="0">
              <a:buNone/>
              <a:defRPr sz="7065" b="1"/>
            </a:lvl7pPr>
            <a:lvl8pPr marL="14128750" indent="0">
              <a:buNone/>
              <a:defRPr sz="7065" b="1"/>
            </a:lvl8pPr>
            <a:lvl9pPr marL="16146780" indent="0">
              <a:buNone/>
              <a:defRPr sz="706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21669408" y="11058863"/>
            <a:ext cx="18197174" cy="16265921"/>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8" name="Footer Placeholder 7"/>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2942759" y="1611882"/>
            <a:ext cx="36918246" cy="5851808"/>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4" name="Footer Placeholder 3"/>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3" name="Footer Placeholder 2"/>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a:prstGeom prst="rect">
            <a:avLst/>
          </a:prstGeom>
        </p:spPr>
        <p:txBody>
          <a:bodyPr anchor="b"/>
          <a:lstStyle>
            <a:lvl1pPr>
              <a:defRPr sz="14125"/>
            </a:lvl1pPr>
          </a:lstStyle>
          <a:p>
            <a:r>
              <a:rPr lang="zh-CN" altLang="en-US"/>
              <a:t>单击此处编辑母版标题样式</a:t>
            </a:r>
            <a:endParaRPr lang="en-US" dirty="0"/>
          </a:p>
        </p:txBody>
      </p:sp>
      <p:sp>
        <p:nvSpPr>
          <p:cNvPr id="3" name="Content Placeholder 2"/>
          <p:cNvSpPr>
            <a:spLocks noGrp="1"/>
          </p:cNvSpPr>
          <p:nvPr>
            <p:ph idx="1"/>
          </p:nvPr>
        </p:nvSpPr>
        <p:spPr>
          <a:xfrm>
            <a:off x="18197174" y="4359077"/>
            <a:ext cx="21669405" cy="21515024"/>
          </a:xfrm>
          <a:prstGeom prst="rect">
            <a:avLst/>
          </a:prstGeom>
        </p:spPr>
        <p:txBody>
          <a:bodyPr/>
          <a:lstStyle>
            <a:lvl1pPr>
              <a:defRPr sz="14125"/>
            </a:lvl1pPr>
            <a:lvl2pPr>
              <a:defRPr sz="12360"/>
            </a:lvl2pPr>
            <a:lvl3pPr>
              <a:defRPr sz="10595"/>
            </a:lvl3pPr>
            <a:lvl4pPr>
              <a:defRPr sz="8830"/>
            </a:lvl4pPr>
            <a:lvl5pPr>
              <a:defRPr sz="8830"/>
            </a:lvl5pPr>
            <a:lvl6pPr>
              <a:defRPr sz="8830"/>
            </a:lvl6pPr>
            <a:lvl7pPr>
              <a:defRPr sz="8830"/>
            </a:lvl7pPr>
            <a:lvl8pPr>
              <a:defRPr sz="8830"/>
            </a:lvl8pPr>
            <a:lvl9pPr>
              <a:defRPr sz="883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948334" y="9082564"/>
            <a:ext cx="13805328" cy="16826573"/>
          </a:xfrm>
          <a:prstGeom prst="rect">
            <a:avLst/>
          </a:prstGeom>
        </p:spPr>
        <p:txBody>
          <a:bodyPr/>
          <a:lstStyle>
            <a:lvl1pPr marL="0" indent="0">
              <a:buNone/>
              <a:defRPr sz="7065"/>
            </a:lvl1pPr>
            <a:lvl2pPr marL="2018665" indent="0">
              <a:buNone/>
              <a:defRPr sz="6180"/>
            </a:lvl2pPr>
            <a:lvl3pPr marL="4036695" indent="0">
              <a:buNone/>
              <a:defRPr sz="5300"/>
            </a:lvl3pPr>
            <a:lvl4pPr marL="6055360" indent="0">
              <a:buNone/>
              <a:defRPr sz="4415"/>
            </a:lvl4pPr>
            <a:lvl5pPr marL="8073390" indent="0">
              <a:buNone/>
              <a:defRPr sz="4415"/>
            </a:lvl5pPr>
            <a:lvl6pPr marL="10092055" indent="0">
              <a:buNone/>
              <a:defRPr sz="4415"/>
            </a:lvl6pPr>
            <a:lvl7pPr marL="12110085" indent="0">
              <a:buNone/>
              <a:defRPr sz="4415"/>
            </a:lvl7pPr>
            <a:lvl8pPr marL="14128750" indent="0">
              <a:buNone/>
              <a:defRPr sz="4415"/>
            </a:lvl8pPr>
            <a:lvl9pPr marL="16146780" indent="0">
              <a:buNone/>
              <a:defRPr sz="441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6" name="Footer Placeholder 5"/>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a:prstGeom prst="rect">
            <a:avLst/>
          </a:prstGeom>
        </p:spPr>
        <p:txBody>
          <a:bodyPr anchor="b"/>
          <a:lstStyle>
            <a:lvl1pPr>
              <a:defRPr sz="1412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8197174" y="4359077"/>
            <a:ext cx="21669405" cy="21515024"/>
          </a:xfrm>
          <a:prstGeom prst="rect">
            <a:avLst/>
          </a:prstGeom>
        </p:spPr>
        <p:txBody>
          <a:bodyPr anchor="t"/>
          <a:lstStyle>
            <a:lvl1pPr marL="0" indent="0">
              <a:buNone/>
              <a:defRPr sz="14125"/>
            </a:lvl1pPr>
            <a:lvl2pPr marL="2018665" indent="0">
              <a:buNone/>
              <a:defRPr sz="12360"/>
            </a:lvl2pPr>
            <a:lvl3pPr marL="4036695" indent="0">
              <a:buNone/>
              <a:defRPr sz="10595"/>
            </a:lvl3pPr>
            <a:lvl4pPr marL="6055360" indent="0">
              <a:buNone/>
              <a:defRPr sz="8830"/>
            </a:lvl4pPr>
            <a:lvl5pPr marL="8073390" indent="0">
              <a:buNone/>
              <a:defRPr sz="8830"/>
            </a:lvl5pPr>
            <a:lvl6pPr marL="10092055" indent="0">
              <a:buNone/>
              <a:defRPr sz="8830"/>
            </a:lvl6pPr>
            <a:lvl7pPr marL="12110085" indent="0">
              <a:buNone/>
              <a:defRPr sz="8830"/>
            </a:lvl7pPr>
            <a:lvl8pPr marL="14128750" indent="0">
              <a:buNone/>
              <a:defRPr sz="8830"/>
            </a:lvl8pPr>
            <a:lvl9pPr marL="16146780" indent="0">
              <a:buNone/>
              <a:defRPr sz="8830"/>
            </a:lvl9pPr>
          </a:lstStyle>
          <a:p>
            <a:r>
              <a:rPr lang="zh-CN" altLang="en-US"/>
              <a:t>单击图标添加图片</a:t>
            </a:r>
            <a:endParaRPr lang="en-US" dirty="0"/>
          </a:p>
        </p:txBody>
      </p:sp>
      <p:sp>
        <p:nvSpPr>
          <p:cNvPr id="4" name="Text Placeholder 3"/>
          <p:cNvSpPr>
            <a:spLocks noGrp="1"/>
          </p:cNvSpPr>
          <p:nvPr>
            <p:ph type="body" sz="half" idx="2"/>
          </p:nvPr>
        </p:nvSpPr>
        <p:spPr>
          <a:xfrm>
            <a:off x="2948334" y="9082564"/>
            <a:ext cx="13805328" cy="16826573"/>
          </a:xfrm>
          <a:prstGeom prst="rect">
            <a:avLst/>
          </a:prstGeom>
        </p:spPr>
        <p:txBody>
          <a:bodyPr/>
          <a:lstStyle>
            <a:lvl1pPr marL="0" indent="0">
              <a:buNone/>
              <a:defRPr sz="7065"/>
            </a:lvl1pPr>
            <a:lvl2pPr marL="2018665" indent="0">
              <a:buNone/>
              <a:defRPr sz="6180"/>
            </a:lvl2pPr>
            <a:lvl3pPr marL="4036695" indent="0">
              <a:buNone/>
              <a:defRPr sz="5300"/>
            </a:lvl3pPr>
            <a:lvl4pPr marL="6055360" indent="0">
              <a:buNone/>
              <a:defRPr sz="4415"/>
            </a:lvl4pPr>
            <a:lvl5pPr marL="8073390" indent="0">
              <a:buNone/>
              <a:defRPr sz="4415"/>
            </a:lvl5pPr>
            <a:lvl6pPr marL="10092055" indent="0">
              <a:buNone/>
              <a:defRPr sz="4415"/>
            </a:lvl6pPr>
            <a:lvl7pPr marL="12110085" indent="0">
              <a:buNone/>
              <a:defRPr sz="4415"/>
            </a:lvl7pPr>
            <a:lvl8pPr marL="14128750" indent="0">
              <a:buNone/>
              <a:defRPr sz="4415"/>
            </a:lvl8pPr>
            <a:lvl9pPr marL="16146780" indent="0">
              <a:buNone/>
              <a:defRPr sz="441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2942759" y="28060644"/>
            <a:ext cx="9630847" cy="1611875"/>
          </a:xfrm>
          <a:prstGeom prst="rect">
            <a:avLst/>
          </a:prstGeom>
        </p:spPr>
        <p:txBody>
          <a:bodyPr/>
          <a:lstStyle/>
          <a:p>
            <a:fld id="{0BCAAE1F-33D2-47E2-987B-466ABD4BF091}" type="datetimeFigureOut">
              <a:rPr lang="zh-CN" altLang="en-US" smtClean="0"/>
            </a:fld>
            <a:endParaRPr lang="zh-CN" altLang="en-US"/>
          </a:p>
        </p:txBody>
      </p:sp>
      <p:sp>
        <p:nvSpPr>
          <p:cNvPr id="6" name="Footer Placeholder 5"/>
          <p:cNvSpPr>
            <a:spLocks noGrp="1"/>
          </p:cNvSpPr>
          <p:nvPr>
            <p:ph type="ftr" sz="quarter" idx="11"/>
          </p:nvPr>
        </p:nvSpPr>
        <p:spPr>
          <a:xfrm>
            <a:off x="14178747" y="28060644"/>
            <a:ext cx="14446270" cy="161187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30230157" y="28060644"/>
            <a:ext cx="9630847" cy="1611875"/>
          </a:xfrm>
          <a:prstGeom prst="rect">
            <a:avLst/>
          </a:prstGeom>
        </p:spPr>
        <p:txBody>
          <a:bodyPr/>
          <a:lstStyle/>
          <a:p>
            <a:fld id="{317E37CA-1219-45FD-9FA3-9D26921573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036695" rtl="0" eaLnBrk="1" latinLnBrk="0" hangingPunct="1">
        <a:lnSpc>
          <a:spcPct val="90000"/>
        </a:lnSpc>
        <a:spcBef>
          <a:spcPct val="0"/>
        </a:spcBef>
        <a:buNone/>
        <a:defRPr sz="19425" kern="1200">
          <a:solidFill>
            <a:schemeClr val="tx1"/>
          </a:solidFill>
          <a:latin typeface="+mj-lt"/>
          <a:ea typeface="+mj-ea"/>
          <a:cs typeface="+mj-cs"/>
        </a:defRPr>
      </a:lvl1pPr>
    </p:titleStyle>
    <p:bodyStyle>
      <a:lvl1pPr marL="1009015" indent="-1009015" algn="l" defTabSz="4036695" rtl="0" eaLnBrk="1" latinLnBrk="0" hangingPunct="1">
        <a:lnSpc>
          <a:spcPct val="90000"/>
        </a:lnSpc>
        <a:spcBef>
          <a:spcPts val="4415"/>
        </a:spcBef>
        <a:buFont typeface="Arial" panose="020B0604020202020204" pitchFamily="34" charset="0"/>
        <a:buChar char="•"/>
        <a:defRPr sz="12360" kern="1200">
          <a:solidFill>
            <a:schemeClr val="tx1"/>
          </a:solidFill>
          <a:latin typeface="+mn-lt"/>
          <a:ea typeface="+mn-ea"/>
          <a:cs typeface="+mn-cs"/>
        </a:defRPr>
      </a:lvl1pPr>
      <a:lvl2pPr marL="3027680" indent="-1009015" algn="l" defTabSz="4036695" rtl="0" eaLnBrk="1" latinLnBrk="0" hangingPunct="1">
        <a:lnSpc>
          <a:spcPct val="90000"/>
        </a:lnSpc>
        <a:spcBef>
          <a:spcPts val="2205"/>
        </a:spcBef>
        <a:buFont typeface="Arial" panose="020B0604020202020204" pitchFamily="34" charset="0"/>
        <a:buChar char="•"/>
        <a:defRPr sz="10595" kern="1200">
          <a:solidFill>
            <a:schemeClr val="tx1"/>
          </a:solidFill>
          <a:latin typeface="+mn-lt"/>
          <a:ea typeface="+mn-ea"/>
          <a:cs typeface="+mn-cs"/>
        </a:defRPr>
      </a:lvl2pPr>
      <a:lvl3pPr marL="5045710" indent="-1009015" algn="l" defTabSz="4036695" rtl="0" eaLnBrk="1" latinLnBrk="0" hangingPunct="1">
        <a:lnSpc>
          <a:spcPct val="90000"/>
        </a:lnSpc>
        <a:spcBef>
          <a:spcPts val="2205"/>
        </a:spcBef>
        <a:buFont typeface="Arial" panose="020B0604020202020204" pitchFamily="34" charset="0"/>
        <a:buChar char="•"/>
        <a:defRPr sz="8830" kern="1200">
          <a:solidFill>
            <a:schemeClr val="tx1"/>
          </a:solidFill>
          <a:latin typeface="+mn-lt"/>
          <a:ea typeface="+mn-ea"/>
          <a:cs typeface="+mn-cs"/>
        </a:defRPr>
      </a:lvl3pPr>
      <a:lvl4pPr marL="706437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4pPr>
      <a:lvl5pPr marL="908240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5pPr>
      <a:lvl6pPr marL="11101070"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6pPr>
      <a:lvl7pPr marL="13119100"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7pPr>
      <a:lvl8pPr marL="1513776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8pPr>
      <a:lvl9pPr marL="1715579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9pPr>
    </p:bodyStyle>
    <p:otherStyle>
      <a:defPPr>
        <a:defRPr lang="en-US"/>
      </a:defPPr>
      <a:lvl1pPr marL="0" algn="l" defTabSz="4036695" rtl="0" eaLnBrk="1" latinLnBrk="0" hangingPunct="1">
        <a:defRPr sz="7945" kern="1200">
          <a:solidFill>
            <a:schemeClr val="tx1"/>
          </a:solidFill>
          <a:latin typeface="+mn-lt"/>
          <a:ea typeface="+mn-ea"/>
          <a:cs typeface="+mn-cs"/>
        </a:defRPr>
      </a:lvl1pPr>
      <a:lvl2pPr marL="2018665" algn="l" defTabSz="4036695" rtl="0" eaLnBrk="1" latinLnBrk="0" hangingPunct="1">
        <a:defRPr sz="7945" kern="1200">
          <a:solidFill>
            <a:schemeClr val="tx1"/>
          </a:solidFill>
          <a:latin typeface="+mn-lt"/>
          <a:ea typeface="+mn-ea"/>
          <a:cs typeface="+mn-cs"/>
        </a:defRPr>
      </a:lvl2pPr>
      <a:lvl3pPr marL="4036695" algn="l" defTabSz="4036695" rtl="0" eaLnBrk="1" latinLnBrk="0" hangingPunct="1">
        <a:defRPr sz="7945" kern="1200">
          <a:solidFill>
            <a:schemeClr val="tx1"/>
          </a:solidFill>
          <a:latin typeface="+mn-lt"/>
          <a:ea typeface="+mn-ea"/>
          <a:cs typeface="+mn-cs"/>
        </a:defRPr>
      </a:lvl3pPr>
      <a:lvl4pPr marL="6055360" algn="l" defTabSz="4036695" rtl="0" eaLnBrk="1" latinLnBrk="0" hangingPunct="1">
        <a:defRPr sz="7945" kern="1200">
          <a:solidFill>
            <a:schemeClr val="tx1"/>
          </a:solidFill>
          <a:latin typeface="+mn-lt"/>
          <a:ea typeface="+mn-ea"/>
          <a:cs typeface="+mn-cs"/>
        </a:defRPr>
      </a:lvl4pPr>
      <a:lvl5pPr marL="8073390" algn="l" defTabSz="4036695" rtl="0" eaLnBrk="1" latinLnBrk="0" hangingPunct="1">
        <a:defRPr sz="7945" kern="1200">
          <a:solidFill>
            <a:schemeClr val="tx1"/>
          </a:solidFill>
          <a:latin typeface="+mn-lt"/>
          <a:ea typeface="+mn-ea"/>
          <a:cs typeface="+mn-cs"/>
        </a:defRPr>
      </a:lvl5pPr>
      <a:lvl6pPr marL="10092055" algn="l" defTabSz="4036695" rtl="0" eaLnBrk="1" latinLnBrk="0" hangingPunct="1">
        <a:defRPr sz="7945" kern="1200">
          <a:solidFill>
            <a:schemeClr val="tx1"/>
          </a:solidFill>
          <a:latin typeface="+mn-lt"/>
          <a:ea typeface="+mn-ea"/>
          <a:cs typeface="+mn-cs"/>
        </a:defRPr>
      </a:lvl6pPr>
      <a:lvl7pPr marL="12110085" algn="l" defTabSz="4036695" rtl="0" eaLnBrk="1" latinLnBrk="0" hangingPunct="1">
        <a:defRPr sz="7945" kern="1200">
          <a:solidFill>
            <a:schemeClr val="tx1"/>
          </a:solidFill>
          <a:latin typeface="+mn-lt"/>
          <a:ea typeface="+mn-ea"/>
          <a:cs typeface="+mn-cs"/>
        </a:defRPr>
      </a:lvl7pPr>
      <a:lvl8pPr marL="14128750" algn="l" defTabSz="4036695" rtl="0" eaLnBrk="1" latinLnBrk="0" hangingPunct="1">
        <a:defRPr sz="7945" kern="1200">
          <a:solidFill>
            <a:schemeClr val="tx1"/>
          </a:solidFill>
          <a:latin typeface="+mn-lt"/>
          <a:ea typeface="+mn-ea"/>
          <a:cs typeface="+mn-cs"/>
        </a:defRPr>
      </a:lvl8pPr>
      <a:lvl9pPr marL="16146780" algn="l" defTabSz="4036695" rtl="0" eaLnBrk="1" latinLnBrk="0" hangingPunct="1">
        <a:defRPr sz="7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a:blip r:embed="rId1"/>
          <a:stretch>
            <a:fillRect/>
          </a:stretch>
        </p:blipFill>
        <p:spPr>
          <a:xfrm>
            <a:off x="25684043" y="10764228"/>
            <a:ext cx="14249640" cy="3205613"/>
          </a:xfrm>
          <a:prstGeom prst="rect">
            <a:avLst/>
          </a:prstGeom>
        </p:spPr>
      </p:pic>
      <p:pic>
        <p:nvPicPr>
          <p:cNvPr id="22" name="图片 21" descr="手机屏幕截图&#10;&#10;中度可信度描述已自动生成"/>
          <p:cNvPicPr>
            <a:picLocks noChangeAspect="1"/>
          </p:cNvPicPr>
          <p:nvPr/>
        </p:nvPicPr>
        <p:blipFill>
          <a:blip r:embed="rId2">
            <a:clrChange>
              <a:clrFrom>
                <a:srgbClr val="FFFFFF"/>
              </a:clrFrom>
              <a:clrTo>
                <a:srgbClr val="FFFFFF">
                  <a:alpha val="0"/>
                </a:srgbClr>
              </a:clrTo>
            </a:clrChange>
          </a:blip>
          <a:stretch>
            <a:fillRect/>
          </a:stretch>
        </p:blipFill>
        <p:spPr>
          <a:xfrm>
            <a:off x="25909926" y="20767284"/>
            <a:ext cx="15419015" cy="10902334"/>
          </a:xfrm>
          <a:prstGeom prst="rect">
            <a:avLst/>
          </a:prstGeom>
        </p:spPr>
      </p:pic>
      <p:pic>
        <p:nvPicPr>
          <p:cNvPr id="3" name="图片 2"/>
          <p:cNvPicPr>
            <a:picLocks noChangeAspect="1"/>
          </p:cNvPicPr>
          <p:nvPr/>
        </p:nvPicPr>
        <p:blipFill>
          <a:blip r:embed="rId3"/>
          <a:stretch>
            <a:fillRect/>
          </a:stretch>
        </p:blipFill>
        <p:spPr>
          <a:xfrm>
            <a:off x="25430082" y="4056762"/>
            <a:ext cx="8702932" cy="5372853"/>
          </a:xfrm>
          <a:prstGeom prst="rect">
            <a:avLst/>
          </a:prstGeom>
        </p:spPr>
      </p:pic>
      <p:pic>
        <p:nvPicPr>
          <p:cNvPr id="14" name="图片 13"/>
          <p:cNvPicPr>
            <a:picLocks noChangeAspect="1"/>
          </p:cNvPicPr>
          <p:nvPr/>
        </p:nvPicPr>
        <p:blipFill>
          <a:blip r:embed="rId4"/>
          <a:stretch>
            <a:fillRect/>
          </a:stretch>
        </p:blipFill>
        <p:spPr>
          <a:xfrm>
            <a:off x="34133015" y="3974477"/>
            <a:ext cx="8658624" cy="5455138"/>
          </a:xfrm>
          <a:prstGeom prst="rect">
            <a:avLst/>
          </a:prstGeom>
        </p:spPr>
      </p:pic>
      <p:pic>
        <p:nvPicPr>
          <p:cNvPr id="18" name="图片 17"/>
          <p:cNvPicPr>
            <a:picLocks noChangeAspect="1"/>
          </p:cNvPicPr>
          <p:nvPr/>
        </p:nvPicPr>
        <p:blipFill>
          <a:blip r:embed="rId5"/>
          <a:stretch>
            <a:fillRect/>
          </a:stretch>
        </p:blipFill>
        <p:spPr>
          <a:xfrm>
            <a:off x="13001041" y="4166609"/>
            <a:ext cx="12283583" cy="7891057"/>
          </a:xfrm>
          <a:prstGeom prst="rect">
            <a:avLst/>
          </a:prstGeom>
        </p:spPr>
      </p:pic>
      <p:pic>
        <p:nvPicPr>
          <p:cNvPr id="46" name="图片 45" descr="图片包含 图表&#10;&#10;描述已自动生成"/>
          <p:cNvPicPr>
            <a:picLocks noChangeAspect="1"/>
          </p:cNvPicPr>
          <p:nvPr/>
        </p:nvPicPr>
        <p:blipFill>
          <a:blip r:embed="rId6">
            <a:clrChange>
              <a:clrFrom>
                <a:srgbClr val="FFFFFF"/>
              </a:clrFrom>
              <a:clrTo>
                <a:srgbClr val="FFFFFF">
                  <a:alpha val="0"/>
                </a:srgbClr>
              </a:clrTo>
            </a:clrChange>
          </a:blip>
          <a:stretch>
            <a:fillRect/>
          </a:stretch>
        </p:blipFill>
        <p:spPr>
          <a:xfrm>
            <a:off x="25244867" y="17196639"/>
            <a:ext cx="9437670" cy="8319243"/>
          </a:xfrm>
          <a:prstGeom prst="rect">
            <a:avLst/>
          </a:prstGeom>
        </p:spPr>
      </p:pic>
      <p:sp>
        <p:nvSpPr>
          <p:cNvPr id="6" name="文本框 5"/>
          <p:cNvSpPr txBox="1"/>
          <p:nvPr/>
        </p:nvSpPr>
        <p:spPr>
          <a:xfrm>
            <a:off x="269727" y="2999517"/>
            <a:ext cx="12265025" cy="27187525"/>
          </a:xfrm>
          <a:prstGeom prst="rect">
            <a:avLst/>
          </a:prstGeom>
          <a:solidFill>
            <a:schemeClr val="bg1"/>
          </a:solidFill>
        </p:spPr>
        <p:txBody>
          <a:bodyPr wrap="square" rtlCol="0">
            <a:noAutofit/>
          </a:bodyPr>
          <a:lstStyle/>
          <a:p>
            <a:pPr algn="ctr"/>
            <a:r>
              <a:rPr lang="zh-CN" altLang="en-US" sz="4800" dirty="0">
                <a:latin typeface="微软雅黑" panose="020B0503020204020204" pitchFamily="34" charset="-122"/>
                <a:ea typeface="微软雅黑" panose="020B0503020204020204" pitchFamily="34" charset="-122"/>
              </a:rPr>
              <a:t>公示说明</a:t>
            </a:r>
            <a:endParaRPr lang="en-US" altLang="zh-CN" sz="48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pPr>
              <a:lnSpc>
                <a:spcPct val="115000"/>
              </a:lnSpc>
              <a:spcAft>
                <a:spcPts val="800"/>
              </a:spcAft>
            </a:pPr>
            <a:r>
              <a:rPr lang="zh-CN" altLang="en-US"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该项目建筑设计方案调整于</a:t>
            </a:r>
            <a:r>
              <a:rPr lang="en-US" altLang="zh-CN" sz="2800" dirty="0">
                <a:latin typeface="微软雅黑" panose="020B0503020204020204" pitchFamily="34" charset="-122"/>
                <a:ea typeface="微软雅黑" panose="020B0503020204020204" pitchFamily="34" charset="-122"/>
              </a:rPr>
              <a:t>2024</a:t>
            </a:r>
            <a:r>
              <a:rPr lang="zh-CN" altLang="zh-CN"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5</a:t>
            </a:r>
            <a:r>
              <a:rPr lang="zh-CN" altLang="zh-CN" sz="2800" dirty="0">
                <a:latin typeface="微软雅黑" panose="020B0503020204020204" pitchFamily="34" charset="-122"/>
                <a:ea typeface="微软雅黑" panose="020B0503020204020204" pitchFamily="34" charset="-122"/>
              </a:rPr>
              <a:t>月</a:t>
            </a:r>
            <a:r>
              <a:rPr lang="en-US" altLang="zh-CN" sz="2800" dirty="0">
                <a:latin typeface="微软雅黑" panose="020B0503020204020204" pitchFamily="34" charset="-122"/>
                <a:ea typeface="微软雅黑" panose="020B0503020204020204" pitchFamily="34" charset="-122"/>
              </a:rPr>
              <a:t>8</a:t>
            </a:r>
            <a:r>
              <a:rPr lang="zh-CN" altLang="zh-CN" sz="2800" dirty="0">
                <a:latin typeface="微软雅黑" panose="020B0503020204020204" pitchFamily="34" charset="-122"/>
                <a:ea typeface="微软雅黑" panose="020B0503020204020204" pitchFamily="34" charset="-122"/>
              </a:rPr>
              <a:t>日由遂宁市国土空间规划委员会第</a:t>
            </a:r>
            <a:r>
              <a:rPr lang="zh-CN" altLang="en-US" sz="2800" dirty="0">
                <a:latin typeface="微软雅黑" panose="020B0503020204020204" pitchFamily="34" charset="-122"/>
                <a:ea typeface="微软雅黑" panose="020B0503020204020204" pitchFamily="34" charset="-122"/>
              </a:rPr>
              <a:t>第三十四</a:t>
            </a:r>
            <a:r>
              <a:rPr lang="zh-CN" altLang="zh-CN" sz="2800" dirty="0">
                <a:latin typeface="微软雅黑" panose="020B0503020204020204" pitchFamily="34" charset="-122"/>
                <a:ea typeface="微软雅黑" panose="020B0503020204020204" pitchFamily="34" charset="-122"/>
              </a:rPr>
              <a:t>次常务会议审议通过。因企业经营需求，新增粮油加工包装产业，规模扩大，需新建粮油加工包装车间，特申请对该项目原建筑设计方案进行调整。调整具体情况如图所示。</a:t>
            </a:r>
            <a:endParaRPr lang="zh-CN" altLang="zh-CN" sz="2800" dirty="0">
              <a:latin typeface="微软雅黑" panose="020B0503020204020204" pitchFamily="34" charset="-122"/>
              <a:ea typeface="微软雅黑" panose="020B0503020204020204" pitchFamily="34" charset="-122"/>
            </a:endParaRPr>
          </a:p>
          <a:p>
            <a:pPr>
              <a:lnSpc>
                <a:spcPct val="115000"/>
              </a:lnSpc>
              <a:spcAft>
                <a:spcPts val="800"/>
              </a:spcAft>
            </a:pP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现将调整内容进行批前公示，接受公众审阅，若对调整方案有异议和疑惑者，请于公示期内以书面形式向公证处反映。若无异议，该项目按调整后实施。特此公示。</a:t>
            </a:r>
            <a:endParaRPr lang="zh-CN" altLang="zh-CN" sz="2800" dirty="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a:p>
            <a:pPr algn="r">
              <a:lnSpc>
                <a:spcPct val="150000"/>
              </a:lnSpc>
            </a:pPr>
            <a:r>
              <a:rPr lang="zh-CN" altLang="en-US" sz="2800" dirty="0">
                <a:latin typeface="微软雅黑" panose="020B0503020204020204" pitchFamily="34" charset="-122"/>
                <a:ea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sym typeface="+mn-ea"/>
              </a:rPr>
              <a:t>遂宁市自然资源和规划局</a:t>
            </a:r>
            <a:endParaRPr lang="zh-CN" altLang="en-US" sz="2800" dirty="0">
              <a:latin typeface="微软雅黑" panose="020B0503020204020204" pitchFamily="34" charset="-122"/>
              <a:ea typeface="微软雅黑" panose="020B0503020204020204" pitchFamily="34" charset="-122"/>
            </a:endParaRPr>
          </a:p>
          <a:p>
            <a:pPr algn="r">
              <a:lnSpc>
                <a:spcPct val="150000"/>
              </a:lnSpc>
            </a:pPr>
            <a:r>
              <a:rPr lang="zh-CN" altLang="en-US" sz="2800" dirty="0">
                <a:latin typeface="微软雅黑" panose="020B0503020204020204" pitchFamily="34" charset="-122"/>
                <a:ea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sym typeface="+mn-ea"/>
              </a:rPr>
              <a:t>	                       2024</a:t>
            </a:r>
            <a:r>
              <a:rPr lang="zh-CN" altLang="en-US" sz="2800" dirty="0">
                <a:latin typeface="微软雅黑" panose="020B0503020204020204" pitchFamily="34" charset="-122"/>
                <a:ea typeface="微软雅黑" panose="020B0503020204020204" pitchFamily="34" charset="-122"/>
                <a:sym typeface="+mn-ea"/>
              </a:rPr>
              <a:t>年</a:t>
            </a:r>
            <a:r>
              <a:rPr lang="en-US" altLang="zh-CN" sz="2800" dirty="0">
                <a:latin typeface="微软雅黑" panose="020B0503020204020204" pitchFamily="34" charset="-122"/>
                <a:ea typeface="微软雅黑" panose="020B0503020204020204" pitchFamily="34" charset="-122"/>
                <a:sym typeface="+mn-ea"/>
              </a:rPr>
              <a:t>6</a:t>
            </a:r>
            <a:r>
              <a:rPr lang="zh-CN" altLang="en-US" sz="2800" dirty="0">
                <a:latin typeface="微软雅黑" panose="020B0503020204020204" pitchFamily="34" charset="-122"/>
                <a:ea typeface="微软雅黑" panose="020B0503020204020204" pitchFamily="34" charset="-122"/>
                <a:sym typeface="+mn-ea"/>
              </a:rPr>
              <a:t>月</a:t>
            </a:r>
            <a:r>
              <a:rPr lang="en-US" altLang="zh-CN" sz="2800" dirty="0">
                <a:latin typeface="微软雅黑" panose="020B0503020204020204" pitchFamily="34" charset="-122"/>
                <a:ea typeface="微软雅黑" panose="020B0503020204020204" pitchFamily="34" charset="-122"/>
                <a:sym typeface="+mn-ea"/>
              </a:rPr>
              <a:t>20</a:t>
            </a:r>
            <a:r>
              <a:rPr lang="zh-CN" altLang="en-US" sz="2800" dirty="0">
                <a:latin typeface="微软雅黑" panose="020B0503020204020204" pitchFamily="34" charset="-122"/>
                <a:ea typeface="微软雅黑" panose="020B0503020204020204" pitchFamily="34" charset="-122"/>
                <a:sym typeface="+mn-ea"/>
              </a:rPr>
              <a:t>日</a:t>
            </a:r>
            <a:endParaRPr lang="zh-CN" altLang="en-US" sz="2800" dirty="0">
              <a:latin typeface="微软雅黑" panose="020B0503020204020204" pitchFamily="34" charset="-122"/>
              <a:ea typeface="微软雅黑" panose="020B0503020204020204" pitchFamily="34" charset="-122"/>
              <a:sym typeface="+mn-ea"/>
            </a:endParaRPr>
          </a:p>
          <a:p>
            <a:pPr algn="r" rtl="0">
              <a:lnSpc>
                <a:spcPct val="150000"/>
              </a:lnSpc>
              <a:spcBef>
                <a:spcPts val="270"/>
              </a:spcBef>
              <a:buClrTx/>
              <a:buSzTx/>
              <a:buNone/>
            </a:pP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algn="l" rtl="0">
              <a:lnSpc>
                <a:spcPct val="150000"/>
              </a:lnSpc>
              <a:spcBef>
                <a:spcPts val="270"/>
              </a:spcBef>
              <a:buClrTx/>
              <a:buSzTx/>
              <a:buNone/>
            </a:pP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algn="l" rtl="0">
              <a:lnSpc>
                <a:spcPct val="150000"/>
              </a:lnSpc>
              <a:spcBef>
                <a:spcPts val="270"/>
              </a:spcBef>
              <a:buClrTx/>
              <a:buSzTx/>
              <a:buNone/>
            </a:pPr>
            <a:r>
              <a:rPr lang="zh-CN" altLang="en-US" sz="2800" dirty="0">
                <a:solidFill>
                  <a:schemeClr val="tx1"/>
                </a:solidFill>
                <a:latin typeface="微软雅黑" panose="020B0503020204020204" pitchFamily="34" charset="-122"/>
                <a:ea typeface="微软雅黑" panose="020B0503020204020204" pitchFamily="34" charset="-122"/>
                <a:sym typeface="+mn-ea"/>
              </a:rPr>
              <a:t>公示日期：7个工作日 </a:t>
            </a:r>
            <a:endParaRPr lang="zh-CN" altLang="en-US" sz="2800" dirty="0">
              <a:solidFill>
                <a:schemeClr val="tx1"/>
              </a:solidFill>
              <a:latin typeface="微软雅黑" panose="020B0503020204020204" pitchFamily="34" charset="-122"/>
              <a:ea typeface="微软雅黑" panose="020B0503020204020204" pitchFamily="34" charset="-122"/>
            </a:endParaRPr>
          </a:p>
          <a:p>
            <a:pPr algn="l" rtl="0">
              <a:lnSpc>
                <a:spcPct val="150000"/>
              </a:lnSpc>
              <a:spcBef>
                <a:spcPts val="270"/>
              </a:spcBef>
              <a:buClrTx/>
              <a:buSzTx/>
              <a:buNone/>
            </a:pPr>
            <a:r>
              <a:rPr lang="zh-CN" altLang="en-US" sz="2800" dirty="0">
                <a:solidFill>
                  <a:schemeClr val="tx1"/>
                </a:solidFill>
                <a:latin typeface="微软雅黑" panose="020B0503020204020204" pitchFamily="34" charset="-122"/>
                <a:ea typeface="微软雅黑" panose="020B0503020204020204" pitchFamily="34" charset="-122"/>
                <a:sym typeface="+mn-ea"/>
              </a:rPr>
              <a:t>公示期限：</a:t>
            </a:r>
            <a:r>
              <a:rPr lang="en-US" altLang="zh-CN" sz="2800" dirty="0">
                <a:solidFill>
                  <a:schemeClr val="tx1"/>
                </a:solidFill>
                <a:latin typeface="微软雅黑" panose="020B0503020204020204" pitchFamily="34" charset="-122"/>
                <a:ea typeface="微软雅黑" panose="020B0503020204020204" pitchFamily="34" charset="-122"/>
                <a:sym typeface="+mn-ea"/>
              </a:rPr>
              <a:t>2024</a:t>
            </a:r>
            <a:r>
              <a:rPr lang="zh-CN" altLang="en-US" sz="2800" dirty="0">
                <a:solidFill>
                  <a:schemeClr val="tx1"/>
                </a:solidFill>
                <a:latin typeface="微软雅黑" panose="020B0503020204020204" pitchFamily="34" charset="-122"/>
                <a:ea typeface="微软雅黑" panose="020B0503020204020204" pitchFamily="34" charset="-122"/>
                <a:sym typeface="+mn-ea"/>
              </a:rPr>
              <a:t>年</a:t>
            </a:r>
            <a:r>
              <a:rPr lang="en-US" altLang="zh-CN" sz="2800" dirty="0">
                <a:solidFill>
                  <a:schemeClr val="tx1"/>
                </a:solidFill>
                <a:latin typeface="微软雅黑" panose="020B0503020204020204" pitchFamily="34" charset="-122"/>
                <a:ea typeface="微软雅黑" panose="020B0503020204020204" pitchFamily="34" charset="-122"/>
                <a:sym typeface="+mn-ea"/>
              </a:rPr>
              <a:t>6</a:t>
            </a:r>
            <a:r>
              <a:rPr lang="zh-CN" altLang="en-US" sz="2800" dirty="0">
                <a:solidFill>
                  <a:schemeClr val="tx1"/>
                </a:solidFill>
                <a:latin typeface="微软雅黑" panose="020B0503020204020204" pitchFamily="34" charset="-122"/>
                <a:ea typeface="微软雅黑" panose="020B0503020204020204" pitchFamily="34" charset="-122"/>
                <a:sym typeface="+mn-ea"/>
              </a:rPr>
              <a:t>月</a:t>
            </a:r>
            <a:r>
              <a:rPr lang="en-US" altLang="zh-CN" sz="2800" dirty="0">
                <a:solidFill>
                  <a:schemeClr val="tx1"/>
                </a:solidFill>
                <a:latin typeface="微软雅黑" panose="020B0503020204020204" pitchFamily="34" charset="-122"/>
                <a:ea typeface="微软雅黑" panose="020B0503020204020204" pitchFamily="34" charset="-122"/>
                <a:sym typeface="+mn-ea"/>
              </a:rPr>
              <a:t>20</a:t>
            </a:r>
            <a:r>
              <a:rPr lang="zh-CN" altLang="en-US" sz="2800" dirty="0">
                <a:solidFill>
                  <a:schemeClr val="tx1"/>
                </a:solidFill>
                <a:latin typeface="微软雅黑" panose="020B0503020204020204" pitchFamily="34" charset="-122"/>
                <a:ea typeface="微软雅黑" panose="020B0503020204020204" pitchFamily="34" charset="-122"/>
                <a:sym typeface="+mn-ea"/>
              </a:rPr>
              <a:t>日至</a:t>
            </a:r>
            <a:r>
              <a:rPr lang="en-US" altLang="zh-CN" sz="2800" dirty="0">
                <a:solidFill>
                  <a:schemeClr val="tx1"/>
                </a:solidFill>
                <a:latin typeface="微软雅黑" panose="020B0503020204020204" pitchFamily="34" charset="-122"/>
                <a:ea typeface="微软雅黑" panose="020B0503020204020204" pitchFamily="34" charset="-122"/>
                <a:sym typeface="+mn-ea"/>
              </a:rPr>
              <a:t>2024</a:t>
            </a:r>
            <a:r>
              <a:rPr lang="zh-CN" altLang="en-US" sz="2800" dirty="0">
                <a:solidFill>
                  <a:schemeClr val="tx1"/>
                </a:solidFill>
                <a:latin typeface="微软雅黑" panose="020B0503020204020204" pitchFamily="34" charset="-122"/>
                <a:ea typeface="微软雅黑" panose="020B0503020204020204" pitchFamily="34" charset="-122"/>
                <a:sym typeface="+mn-ea"/>
              </a:rPr>
              <a:t>年</a:t>
            </a:r>
            <a:r>
              <a:rPr lang="en-US" altLang="zh-CN" sz="2800" dirty="0">
                <a:solidFill>
                  <a:schemeClr val="tx1"/>
                </a:solidFill>
                <a:latin typeface="微软雅黑" panose="020B0503020204020204" pitchFamily="34" charset="-122"/>
                <a:ea typeface="微软雅黑" panose="020B0503020204020204" pitchFamily="34" charset="-122"/>
                <a:sym typeface="+mn-ea"/>
              </a:rPr>
              <a:t>6</a:t>
            </a:r>
            <a:r>
              <a:rPr lang="zh-CN" altLang="zh-CN" sz="2800" dirty="0">
                <a:solidFill>
                  <a:schemeClr val="tx1"/>
                </a:solidFill>
                <a:latin typeface="微软雅黑" panose="020B0503020204020204" pitchFamily="34" charset="-122"/>
                <a:ea typeface="微软雅黑" panose="020B0503020204020204" pitchFamily="34" charset="-122"/>
                <a:sym typeface="+mn-ea"/>
              </a:rPr>
              <a:t>月</a:t>
            </a:r>
            <a:r>
              <a:rPr lang="en-US" altLang="zh-CN" sz="2800" dirty="0">
                <a:solidFill>
                  <a:schemeClr val="tx1"/>
                </a:solidFill>
                <a:latin typeface="微软雅黑" panose="020B0503020204020204" pitchFamily="34" charset="-122"/>
                <a:ea typeface="微软雅黑" panose="020B0503020204020204" pitchFamily="34" charset="-122"/>
                <a:sym typeface="+mn-ea"/>
              </a:rPr>
              <a:t>28</a:t>
            </a:r>
            <a:r>
              <a:rPr lang="zh-CN" altLang="en-US" sz="2800" dirty="0">
                <a:solidFill>
                  <a:schemeClr val="tx1"/>
                </a:solidFill>
                <a:latin typeface="微软雅黑" panose="020B0503020204020204" pitchFamily="34" charset="-122"/>
                <a:ea typeface="微软雅黑" panose="020B0503020204020204" pitchFamily="34" charset="-122"/>
                <a:sym typeface="+mn-ea"/>
              </a:rPr>
              <a:t>日</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algn="l" rtl="0">
              <a:lnSpc>
                <a:spcPct val="150000"/>
              </a:lnSpc>
              <a:spcBef>
                <a:spcPts val="270"/>
              </a:spcBef>
              <a:buClrTx/>
              <a:buSzTx/>
              <a:buNone/>
            </a:pPr>
            <a:r>
              <a:rPr lang="zh-CN" altLang="en-US" sz="2800" dirty="0">
                <a:latin typeface="微软雅黑" panose="020B0503020204020204" pitchFamily="34" charset="-122"/>
                <a:ea typeface="微软雅黑" panose="020B0503020204020204" pitchFamily="34" charset="-122"/>
                <a:sym typeface="+mn-ea"/>
              </a:rPr>
              <a:t>项目名称：</a:t>
            </a:r>
            <a:r>
              <a:rPr lang="zh-CN" altLang="zh-CN" sz="2800" spc="300" dirty="0">
                <a:latin typeface="微软雅黑" panose="020B0503020204020204" pitchFamily="34" charset="-122"/>
                <a:ea typeface="微软雅黑" panose="020B0503020204020204" pitchFamily="34" charset="-122"/>
              </a:rPr>
              <a:t>西部铁路物流园</a:t>
            </a:r>
            <a:r>
              <a:rPr lang="en-US" altLang="zh-CN" sz="2800" spc="300" dirty="0">
                <a:latin typeface="微软雅黑" panose="020B0503020204020204" pitchFamily="34" charset="-122"/>
                <a:ea typeface="微软雅黑" panose="020B0503020204020204" pitchFamily="34" charset="-122"/>
              </a:rPr>
              <a:t>B7A-3</a:t>
            </a:r>
            <a:r>
              <a:rPr lang="zh-CN" altLang="zh-CN" sz="2800" spc="300" dirty="0">
                <a:latin typeface="微软雅黑" panose="020B0503020204020204" pitchFamily="34" charset="-122"/>
                <a:ea typeface="微软雅黑" panose="020B0503020204020204" pitchFamily="34" charset="-122"/>
              </a:rPr>
              <a:t>区（粮油加工生产包装车间）建筑</a:t>
            </a:r>
            <a:endParaRPr lang="zh-CN" altLang="zh-CN" sz="2800" spc="300" dirty="0">
              <a:latin typeface="微软雅黑" panose="020B0503020204020204" pitchFamily="34" charset="-122"/>
              <a:ea typeface="微软雅黑" panose="020B0503020204020204" pitchFamily="34" charset="-122"/>
            </a:endParaRPr>
          </a:p>
          <a:p>
            <a:pPr algn="l" rtl="0">
              <a:lnSpc>
                <a:spcPct val="150000"/>
              </a:lnSpc>
              <a:spcBef>
                <a:spcPts val="270"/>
              </a:spcBef>
              <a:buClrTx/>
              <a:buSzTx/>
              <a:buNone/>
            </a:pPr>
            <a:r>
              <a:rPr lang="en-US" altLang="zh-CN" sz="2800" spc="300" dirty="0">
                <a:latin typeface="微软雅黑" panose="020B0503020204020204" pitchFamily="34" charset="-122"/>
                <a:ea typeface="微软雅黑" panose="020B0503020204020204" pitchFamily="34" charset="-122"/>
              </a:rPr>
              <a:t>            </a:t>
            </a:r>
            <a:r>
              <a:rPr lang="zh-CN" altLang="zh-CN" sz="2800" spc="300" dirty="0">
                <a:latin typeface="微软雅黑" panose="020B0503020204020204" pitchFamily="34" charset="-122"/>
                <a:ea typeface="微软雅黑" panose="020B0503020204020204" pitchFamily="34" charset="-122"/>
              </a:rPr>
              <a:t>设计方案调整</a:t>
            </a:r>
            <a:endParaRPr lang="zh-CN" altLang="en-US" sz="2800" dirty="0">
              <a:latin typeface="微软雅黑" panose="020B0503020204020204" pitchFamily="34" charset="-122"/>
              <a:ea typeface="微软雅黑" panose="020B0503020204020204" pitchFamily="34" charset="-122"/>
            </a:endParaRPr>
          </a:p>
          <a:p>
            <a:pPr algn="l" rtl="0">
              <a:lnSpc>
                <a:spcPct val="150000"/>
              </a:lnSpc>
              <a:spcBef>
                <a:spcPts val="270"/>
              </a:spcBef>
              <a:buClrTx/>
              <a:buSzTx/>
              <a:buNone/>
            </a:pPr>
            <a:r>
              <a:rPr lang="zh-CN" altLang="en-US" sz="2800" dirty="0">
                <a:latin typeface="微软雅黑" panose="020B0503020204020204" pitchFamily="34" charset="-122"/>
                <a:ea typeface="微软雅黑" panose="020B0503020204020204" pitchFamily="34" charset="-122"/>
                <a:sym typeface="+mn-ea"/>
              </a:rPr>
              <a:t>建设位置：</a:t>
            </a:r>
            <a:r>
              <a:rPr lang="zh-CN" altLang="zh-CN" sz="2800" dirty="0">
                <a:latin typeface="微软雅黑" panose="020B0503020204020204" pitchFamily="34" charset="-122"/>
                <a:ea typeface="微软雅黑" panose="020B0503020204020204" pitchFamily="34" charset="-122"/>
              </a:rPr>
              <a:t>遂宁高新区</a:t>
            </a:r>
            <a:r>
              <a:rPr lang="en-US" altLang="zh-CN" sz="2800" dirty="0">
                <a:latin typeface="微软雅黑" panose="020B0503020204020204" pitchFamily="34" charset="-122"/>
                <a:ea typeface="微软雅黑" panose="020B0503020204020204" pitchFamily="34" charset="-122"/>
              </a:rPr>
              <a:t>JJ</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B</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18</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rPr>
              <a:t>）地块，西宁大道南侧，春晓路东侧</a:t>
            </a:r>
            <a:endParaRPr lang="zh-CN" altLang="en-US" sz="2800" dirty="0">
              <a:latin typeface="微软雅黑" panose="020B0503020204020204" pitchFamily="34" charset="-122"/>
              <a:ea typeface="微软雅黑" panose="020B0503020204020204" pitchFamily="34" charset="-122"/>
              <a:sym typeface="+mn-ea"/>
            </a:endParaRPr>
          </a:p>
          <a:p>
            <a:pPr algn="l" rtl="0">
              <a:lnSpc>
                <a:spcPct val="150000"/>
              </a:lnSpc>
              <a:spcBef>
                <a:spcPts val="270"/>
              </a:spcBef>
              <a:buClrTx/>
              <a:buSzTx/>
              <a:buNone/>
            </a:pPr>
            <a:endParaRPr lang="zh-CN" altLang="en-US" sz="2800" spc="300" dirty="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a:p>
            <a:pPr algn="l">
              <a:lnSpc>
                <a:spcPct val="150000"/>
              </a:lnSpc>
              <a:buClrTx/>
              <a:buSzTx/>
              <a:buNone/>
            </a:pPr>
            <a:r>
              <a:rPr lang="zh-CN" altLang="en-US" sz="2800" dirty="0">
                <a:solidFill>
                  <a:schemeClr val="tx1"/>
                </a:solidFill>
                <a:latin typeface="微软雅黑" panose="020B0503020204020204" pitchFamily="34" charset="-122"/>
                <a:ea typeface="微软雅黑" panose="020B0503020204020204" pitchFamily="34" charset="-122"/>
              </a:rPr>
              <a:t>公示内容：</a:t>
            </a:r>
            <a:endParaRPr lang="zh-CN" altLang="en-US" sz="2800" dirty="0">
              <a:solidFill>
                <a:schemeClr val="tx1"/>
              </a:solidFill>
              <a:latin typeface="微软雅黑" panose="020B0503020204020204" pitchFamily="34" charset="-122"/>
              <a:ea typeface="微软雅黑" panose="020B0503020204020204" pitchFamily="34" charset="-122"/>
            </a:endParaRPr>
          </a:p>
          <a:p>
            <a:pPr indent="0">
              <a:lnSpc>
                <a:spcPct val="150000"/>
              </a:lnSpc>
              <a:buFont typeface="+mj-ea"/>
              <a:buNone/>
            </a:pPr>
            <a:r>
              <a:rPr altLang="zh-CN" sz="2800" dirty="0">
                <a:latin typeface="微软雅黑" panose="020B0503020204020204" pitchFamily="34" charset="-122"/>
                <a:ea typeface="微软雅黑" panose="020B0503020204020204" pitchFamily="34" charset="-122"/>
              </a:rPr>
              <a:t>在项目南侧空置用地内新建2栋</a:t>
            </a:r>
            <a:r>
              <a:rPr lang="zh-CN" altLang="zh-CN" sz="2800" dirty="0">
                <a:latin typeface="微软雅黑" panose="020B0503020204020204" pitchFamily="34" charset="-122"/>
                <a:ea typeface="微软雅黑" panose="020B0503020204020204" pitchFamily="34" charset="-122"/>
              </a:rPr>
              <a:t>一层</a:t>
            </a:r>
            <a:r>
              <a:rPr altLang="zh-CN" sz="2800" dirty="0">
                <a:latin typeface="微软雅黑" panose="020B0503020204020204" pitchFamily="34" charset="-122"/>
                <a:ea typeface="微软雅黑" panose="020B0503020204020204" pitchFamily="34" charset="-122"/>
              </a:rPr>
              <a:t>钢结构粮油加工包装车间</a:t>
            </a:r>
            <a:r>
              <a:rPr lang="zh-CN" altLang="zh-CN" sz="2800" dirty="0">
                <a:latin typeface="微软雅黑" panose="020B0503020204020204" pitchFamily="34" charset="-122"/>
                <a:ea typeface="微软雅黑" panose="020B0503020204020204" pitchFamily="34" charset="-122"/>
              </a:rPr>
              <a:t>。</a:t>
            </a:r>
            <a:endParaRPr lang="zh-CN" altLang="zh-CN" sz="2800" dirty="0">
              <a:latin typeface="微软雅黑" panose="020B0503020204020204" pitchFamily="34" charset="-122"/>
              <a:ea typeface="微软雅黑" panose="020B0503020204020204" pitchFamily="34" charset="-122"/>
            </a:endParaRPr>
          </a:p>
          <a:p>
            <a:pPr marL="457200" indent="-457200" algn="l" fontAlgn="auto">
              <a:lnSpc>
                <a:spcPct val="150000"/>
              </a:lnSpc>
              <a:spcBef>
                <a:spcPts val="0"/>
              </a:spcBef>
              <a:buClrTx/>
              <a:buSzTx/>
              <a:buFont typeface="+mj-ea"/>
              <a:buAutoNum type="circleNumDbPlain"/>
            </a:pP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indent="609600" fontAlgn="auto">
              <a:lnSpc>
                <a:spcPct val="180000"/>
              </a:lnSpc>
              <a:spcBef>
                <a:spcPts val="0"/>
              </a:spcBef>
              <a:spcAft>
                <a:spcPts val="0"/>
              </a:spcAft>
              <a:buFont typeface="+mj-ea"/>
              <a:buNone/>
              <a:extLst>
                <a:ext uri="{35155182-B16C-46BC-9424-99874614C6A1}">
                  <wpsdc:indentchars xmlns:wpsdc="http://www.wps.cn/officeDocument/2017/drawingmlCustomData" val="200" checksum="4158780845"/>
                </a:ext>
              </a:extLst>
            </a:pP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a:p>
            <a:pPr indent="609600" fontAlgn="auto">
              <a:lnSpc>
                <a:spcPct val="180000"/>
              </a:lnSpc>
              <a:spcBef>
                <a:spcPts val="0"/>
              </a:spcBef>
              <a:spcAft>
                <a:spcPts val="0"/>
              </a:spcAft>
              <a:buFont typeface="+mj-ea"/>
              <a:buNone/>
              <a:extLst>
                <a:ext uri="{35155182-B16C-46BC-9424-99874614C6A1}">
                  <wpsdc:indentchars xmlns:wpsdc="http://www.wps.cn/officeDocument/2017/drawingmlCustomData" val="200" checksum="4158780845"/>
                </a:ext>
              </a:extLst>
            </a:pPr>
            <a:endParaRPr lang="en-US" altLang="zh-CN" sz="2400" b="1" dirty="0">
              <a:solidFill>
                <a:schemeClr val="tx1"/>
              </a:solidFill>
              <a:latin typeface="微软雅黑" panose="020B0503020204020204" pitchFamily="34" charset="-122"/>
              <a:ea typeface="微软雅黑" panose="020B0503020204020204" pitchFamily="34" charset="-122"/>
              <a:sym typeface="+mn-ea"/>
            </a:endParaRPr>
          </a:p>
          <a:p>
            <a:pPr indent="609600" fontAlgn="auto">
              <a:lnSpc>
                <a:spcPct val="180000"/>
              </a:lnSpc>
              <a:spcBef>
                <a:spcPts val="0"/>
              </a:spcBef>
              <a:spcAft>
                <a:spcPts val="0"/>
              </a:spcAft>
              <a:buFont typeface="+mj-ea"/>
              <a:buNone/>
              <a:extLst>
                <a:ext uri="{35155182-B16C-46BC-9424-99874614C6A1}">
                  <wpsdc:indentchars xmlns:wpsdc="http://www.wps.cn/officeDocument/2017/drawingmlCustomData" val="200" checksum="4158780845"/>
                </a:ext>
              </a:extLst>
            </a:pPr>
            <a:endParaRPr lang="zh-CN" altLang="en-US" sz="2400" dirty="0">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lvl="0" algn="l" fontAlgn="auto">
              <a:lnSpc>
                <a:spcPct val="150000"/>
              </a:lnSpc>
              <a:spcBef>
                <a:spcPts val="0"/>
              </a:spcBef>
              <a:buClrTx/>
              <a:buSzTx/>
              <a:buFontTx/>
              <a:buNone/>
            </a:pPr>
            <a:r>
              <a:rPr lang="zh-CN" altLang="en-US" sz="2400" dirty="0">
                <a:solidFill>
                  <a:schemeClr val="tx1"/>
                </a:solidFill>
                <a:latin typeface="微软雅黑" panose="020B0503020204020204" pitchFamily="34" charset="-122"/>
                <a:ea typeface="微软雅黑" panose="020B0503020204020204" pitchFamily="34" charset="-122"/>
                <a:sym typeface="+mn-ea"/>
              </a:rPr>
              <a:t>附注：</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400" dirty="0">
                <a:latin typeface="微软雅黑" panose="020B0503020204020204" pitchFamily="34" charset="-122"/>
                <a:ea typeface="微软雅黑" panose="020B0503020204020204" pitchFamily="34" charset="-122"/>
                <a:sym typeface="+mn-ea"/>
              </a:rPr>
              <a:t>1.陈述申辩意见反馈方式:</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400" dirty="0">
                <a:latin typeface="微软雅黑" panose="020B0503020204020204" pitchFamily="34" charset="-122"/>
                <a:ea typeface="微软雅黑" panose="020B0503020204020204" pitchFamily="34" charset="-122"/>
                <a:sym typeface="+mn-ea"/>
              </a:rPr>
              <a:t>(1 )信函反馈意见:请邮寄至四川省遂宁市和平西路177号，遂宁市红旗公证处查收，邮政编629000。</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400" dirty="0">
                <a:latin typeface="微软雅黑" panose="020B0503020204020204" pitchFamily="34" charset="-122"/>
                <a:ea typeface="微软雅黑" panose="020B0503020204020204" pitchFamily="34" charset="-122"/>
                <a:sym typeface="+mn-ea"/>
              </a:rPr>
              <a:t>(2)网上反馈意见:请登录查询网址，在对应公示图下方直接发表意见。</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400" dirty="0">
                <a:latin typeface="微软雅黑" panose="020B0503020204020204" pitchFamily="34" charset="-122"/>
                <a:ea typeface="微软雅黑" panose="020B0503020204020204" pitchFamily="34" charset="-122"/>
                <a:sym typeface="+mn-ea"/>
              </a:rPr>
              <a:t>(3)联系电话: 0825-2226912(遂宁市红旗公证处)</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400" dirty="0">
                <a:latin typeface="微软雅黑" panose="020B0503020204020204" pitchFamily="34" charset="-122"/>
                <a:ea typeface="微软雅黑" panose="020B0503020204020204" pitchFamily="34" charset="-122"/>
                <a:sym typeface="+mn-ea"/>
              </a:rPr>
              <a:t>2.有效反馈意见期:信函反馈意见邮戳日不应超过意见反馈期最后一天，逾期视为无效意见，不予采纳。</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400" dirty="0">
                <a:latin typeface="微软雅黑" panose="020B0503020204020204" pitchFamily="34" charset="-122"/>
                <a:ea typeface="微软雅黑" panose="020B0503020204020204" pitchFamily="34" charset="-122"/>
                <a:sym typeface="+mn-ea"/>
              </a:rPr>
              <a:t>3.有效反馈意见:注明真实联系人姓名、联系电话、联系地址，如反馈意见信息不准确或不完整无法及时进步核对有关情况的视为无效意见。</a:t>
            </a:r>
            <a:endParaRPr lang="zh-CN" altLang="en-US" sz="2400" dirty="0">
              <a:latin typeface="微软雅黑" panose="020B0503020204020204" pitchFamily="34" charset="-122"/>
              <a:ea typeface="微软雅黑" panose="020B0503020204020204" pitchFamily="34" charset="-122"/>
            </a:endParaRPr>
          </a:p>
          <a:p>
            <a:pPr algn="l" rtl="0">
              <a:lnSpc>
                <a:spcPct val="150000"/>
              </a:lnSpc>
              <a:buClrTx/>
              <a:buSzTx/>
              <a:buNone/>
            </a:pPr>
            <a:r>
              <a:rPr lang="zh-CN" altLang="en-US" sz="2200" dirty="0">
                <a:latin typeface="微软雅黑" panose="020B0503020204020204" pitchFamily="34" charset="-122"/>
                <a:ea typeface="微软雅黑" panose="020B0503020204020204" pitchFamily="34" charset="-122"/>
                <a:sym typeface="+mn-ea"/>
              </a:rPr>
              <a:t>4.查询网址:https://szrzyghj.suining.gov.cn/</a:t>
            </a:r>
            <a:endParaRPr lang="zh-CN" altLang="en-US" sz="2200" dirty="0">
              <a:latin typeface="微软雅黑" panose="020B0503020204020204" pitchFamily="34" charset="-122"/>
              <a:ea typeface="微软雅黑" panose="020B0503020204020204" pitchFamily="34" charset="-122"/>
            </a:endParaRPr>
          </a:p>
          <a:p>
            <a:pPr indent="558800" fontAlgn="auto">
              <a:lnSpc>
                <a:spcPct val="180000"/>
              </a:lnSpc>
              <a:spcBef>
                <a:spcPts val="0"/>
              </a:spcBef>
              <a:spcAft>
                <a:spcPts val="0"/>
              </a:spcAft>
              <a:buFont typeface="+mj-ea"/>
              <a:buNone/>
              <a:extLst>
                <a:ext uri="{35155182-B16C-46BC-9424-99874614C6A1}">
                  <wpsdc:indentchars xmlns:wpsdc="http://www.wps.cn/officeDocument/2017/drawingmlCustomData" val="200" checksum="1956455923"/>
                </a:ext>
              </a:extLst>
            </a:pPr>
            <a:endParaRPr lang="zh-CN" altLang="en-US" sz="2200" b="1" dirty="0">
              <a:solidFill>
                <a:schemeClr val="tx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2200" dirty="0">
              <a:latin typeface="微软雅黑" panose="020B0503020204020204" pitchFamily="34" charset="-122"/>
              <a:ea typeface="微软雅黑" panose="020B0503020204020204" pitchFamily="34" charset="-122"/>
            </a:endParaRPr>
          </a:p>
          <a:p>
            <a:pPr>
              <a:lnSpc>
                <a:spcPct val="150000"/>
              </a:lnSpc>
            </a:pPr>
            <a:endParaRPr lang="zh-CN" altLang="en-US" sz="2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635" y="0"/>
            <a:ext cx="42803128" cy="2684145"/>
          </a:xfrm>
          <a:prstGeom prst="rect">
            <a:avLst/>
          </a:prstGeom>
          <a:solidFill>
            <a:srgbClr val="AE2F28"/>
          </a:solidFill>
          <a:ln w="88900">
            <a:solidFill>
              <a:schemeClr val="tx1"/>
            </a:solidFill>
          </a:ln>
        </p:spPr>
        <p:txBody>
          <a:bodyPr wrap="square" rtlCol="0" anchor="ctr" anchorCtr="1">
            <a:noAutofit/>
          </a:bodyPr>
          <a:lstStyle/>
          <a:p>
            <a:pPr algn="ctr"/>
            <a:r>
              <a:rPr lang="zh-CN" altLang="zh-CN" sz="9000" spc="300" dirty="0">
                <a:latin typeface="微软雅黑" panose="020B0503020204020204" pitchFamily="34" charset="-122"/>
                <a:ea typeface="微软雅黑" panose="020B0503020204020204" pitchFamily="34" charset="-122"/>
              </a:rPr>
              <a:t>西部铁路物流园</a:t>
            </a:r>
            <a:r>
              <a:rPr lang="en-US" altLang="zh-CN" sz="9000" spc="300" dirty="0">
                <a:latin typeface="微软雅黑" panose="020B0503020204020204" pitchFamily="34" charset="-122"/>
                <a:ea typeface="微软雅黑" panose="020B0503020204020204" pitchFamily="34" charset="-122"/>
              </a:rPr>
              <a:t>B7A-3</a:t>
            </a:r>
            <a:r>
              <a:rPr lang="zh-CN" altLang="zh-CN" sz="9000" spc="300" dirty="0">
                <a:latin typeface="微软雅黑" panose="020B0503020204020204" pitchFamily="34" charset="-122"/>
                <a:ea typeface="微软雅黑" panose="020B0503020204020204" pitchFamily="34" charset="-122"/>
              </a:rPr>
              <a:t>区（粮油加工生产包装车间）建筑设计方案调整</a:t>
            </a:r>
            <a:r>
              <a:rPr lang="zh-CN" altLang="en-US" sz="9000" spc="300" dirty="0">
                <a:latin typeface="微软雅黑" panose="020B0503020204020204" pitchFamily="34" charset="-122"/>
                <a:ea typeface="微软雅黑" panose="020B0503020204020204" pitchFamily="34" charset="-122"/>
              </a:rPr>
              <a:t>批前公示</a:t>
            </a:r>
            <a:endParaRPr lang="zh-CN" altLang="en-US" sz="9000" spc="3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7"/>
          <a:stretch>
            <a:fillRect/>
          </a:stretch>
        </p:blipFill>
        <p:spPr>
          <a:xfrm>
            <a:off x="13038155" y="12204026"/>
            <a:ext cx="12265026" cy="7500268"/>
          </a:xfrm>
          <a:prstGeom prst="rect">
            <a:avLst/>
          </a:prstGeom>
        </p:spPr>
      </p:pic>
      <p:sp>
        <p:nvSpPr>
          <p:cNvPr id="42" name="文本框 41"/>
          <p:cNvSpPr txBox="1"/>
          <p:nvPr/>
        </p:nvSpPr>
        <p:spPr>
          <a:xfrm>
            <a:off x="13001044" y="3619835"/>
            <a:ext cx="12283582" cy="523220"/>
          </a:xfrm>
          <a:prstGeom prst="rect">
            <a:avLst/>
          </a:prstGeom>
          <a:solidFill>
            <a:schemeClr val="tx1">
              <a:lumMod val="65000"/>
              <a:lumOff val="35000"/>
            </a:schemeClr>
          </a:solidFill>
        </p:spPr>
        <p:txBody>
          <a:bodyPr wrap="square" rtlCol="0">
            <a:spAutoFit/>
          </a:bodyPr>
          <a:lstStyle/>
          <a:p>
            <a:r>
              <a:rPr lang="en-US" altLang="zh-CN" sz="2800" dirty="0">
                <a:latin typeface="微软雅黑" panose="020B0503020204020204" pitchFamily="34" charset="-122"/>
                <a:ea typeface="微软雅黑" panose="020B0503020204020204" pitchFamily="34" charset="-122"/>
                <a:sym typeface="+mn-ea"/>
              </a:rPr>
              <a:t>                                             </a:t>
            </a:r>
            <a:r>
              <a:rPr lang="zh-CN" altLang="en-US" sz="2800" dirty="0">
                <a:highlight>
                  <a:srgbClr val="FFFF00"/>
                </a:highlight>
                <a:latin typeface="微软雅黑" panose="020B0503020204020204" pitchFamily="34" charset="-122"/>
                <a:ea typeface="微软雅黑" panose="020B0503020204020204" pitchFamily="34" charset="-122"/>
                <a:sym typeface="+mn-ea"/>
              </a:rPr>
              <a:t>总平</a:t>
            </a:r>
            <a:r>
              <a:rPr lang="zh-CN" altLang="zh-CN" sz="2800" dirty="0">
                <a:highlight>
                  <a:srgbClr val="FFFF00"/>
                </a:highlight>
                <a:latin typeface="微软雅黑" panose="020B0503020204020204" pitchFamily="34" charset="-122"/>
                <a:ea typeface="微软雅黑" panose="020B0503020204020204" pitchFamily="34" charset="-122"/>
                <a:sym typeface="+mn-ea"/>
              </a:rPr>
              <a:t>调整前后</a:t>
            </a:r>
            <a:r>
              <a:rPr lang="zh-CN" altLang="zh-CN" sz="2800" dirty="0">
                <a:highlight>
                  <a:srgbClr val="FFFF00"/>
                </a:highlight>
                <a:latin typeface="微软雅黑" panose="020B0503020204020204" pitchFamily="34" charset="-122"/>
                <a:ea typeface="微软雅黑" panose="020B0503020204020204" pitchFamily="34" charset="-122"/>
              </a:rPr>
              <a:t>对比</a:t>
            </a:r>
            <a:r>
              <a:rPr lang="en-US" altLang="zh-CN" sz="2800" dirty="0">
                <a:highlight>
                  <a:srgbClr val="FFFF00"/>
                </a:highlight>
                <a:latin typeface="微软雅黑" panose="020B0503020204020204" pitchFamily="34" charset="-122"/>
                <a:ea typeface="微软雅黑" panose="020B0503020204020204" pitchFamily="34" charset="-122"/>
                <a:sym typeface="+mn-ea"/>
              </a:rPr>
              <a:t>                                                                                                      </a:t>
            </a:r>
            <a:endParaRPr lang="zh-CN" altLang="en-US" sz="2800" dirty="0">
              <a:highlight>
                <a:srgbClr val="FFFF00"/>
              </a:highligh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8"/>
          <a:stretch>
            <a:fillRect/>
          </a:stretch>
        </p:blipFill>
        <p:spPr>
          <a:xfrm>
            <a:off x="13038155" y="23019137"/>
            <a:ext cx="12265025" cy="6129621"/>
          </a:xfrm>
          <a:prstGeom prst="rect">
            <a:avLst/>
          </a:prstGeom>
        </p:spPr>
      </p:pic>
      <p:sp>
        <p:nvSpPr>
          <p:cNvPr id="15" name="文本框 14"/>
          <p:cNvSpPr txBox="1"/>
          <p:nvPr/>
        </p:nvSpPr>
        <p:spPr>
          <a:xfrm>
            <a:off x="13001041" y="19643480"/>
            <a:ext cx="12265023" cy="1383665"/>
          </a:xfrm>
          <a:prstGeom prst="rect">
            <a:avLst/>
          </a:prstGeom>
          <a:noFill/>
        </p:spPr>
        <p:txBody>
          <a:bodyPr wrap="square">
            <a:spAutoFit/>
          </a:bodyPr>
          <a:lstStyle/>
          <a:p>
            <a:pPr>
              <a:lnSpc>
                <a:spcPct val="150000"/>
              </a:lnSpc>
            </a:pPr>
            <a:endParaRPr lang="zh-CN" altLang="zh-CN" sz="28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zh-CN" sz="2800" b="1" dirty="0">
                <a:solidFill>
                  <a:srgbClr val="C00000"/>
                </a:solidFill>
                <a:latin typeface="微软雅黑" panose="020B0503020204020204" pitchFamily="34" charset="-122"/>
                <a:ea typeface="微软雅黑" panose="020B0503020204020204" pitchFamily="34" charset="-122"/>
              </a:rPr>
              <a:t>新建总建筑面积</a:t>
            </a:r>
            <a:r>
              <a:rPr lang="en-US" altLang="zh-CN" sz="2800" b="1" dirty="0">
                <a:solidFill>
                  <a:srgbClr val="C00000"/>
                </a:solidFill>
                <a:latin typeface="微软雅黑" panose="020B0503020204020204" pitchFamily="34" charset="-122"/>
                <a:ea typeface="微软雅黑" panose="020B0503020204020204" pitchFamily="34" charset="-122"/>
              </a:rPr>
              <a:t>5245.99</a:t>
            </a:r>
            <a:r>
              <a:rPr lang="zh-CN" altLang="zh-CN" sz="2800" b="1" dirty="0">
                <a:solidFill>
                  <a:srgbClr val="C00000"/>
                </a:solidFill>
                <a:latin typeface="微软雅黑" panose="020B0503020204020204" pitchFamily="34" charset="-122"/>
                <a:ea typeface="微软雅黑" panose="020B0503020204020204" pitchFamily="34" charset="-122"/>
              </a:rPr>
              <a:t>㎡（</a:t>
            </a:r>
            <a:r>
              <a:rPr lang="en-US" altLang="zh-CN" sz="2800" b="1" dirty="0">
                <a:solidFill>
                  <a:srgbClr val="C00000"/>
                </a:solidFill>
                <a:latin typeface="微软雅黑" panose="020B0503020204020204" pitchFamily="34" charset="-122"/>
                <a:ea typeface="微软雅黑" panose="020B0503020204020204" pitchFamily="34" charset="-122"/>
              </a:rPr>
              <a:t>B8-1</a:t>
            </a:r>
            <a:r>
              <a:rPr lang="zh-CN" altLang="zh-CN" sz="2800" b="1" dirty="0">
                <a:solidFill>
                  <a:srgbClr val="C00000"/>
                </a:solidFill>
                <a:latin typeface="微软雅黑" panose="020B0503020204020204" pitchFamily="34" charset="-122"/>
                <a:ea typeface="微软雅黑" panose="020B0503020204020204" pitchFamily="34" charset="-122"/>
              </a:rPr>
              <a:t>车间</a:t>
            </a:r>
            <a:r>
              <a:rPr lang="en-US" altLang="zh-CN" sz="2800" b="1" dirty="0">
                <a:solidFill>
                  <a:srgbClr val="C00000"/>
                </a:solidFill>
                <a:latin typeface="微软雅黑" panose="020B0503020204020204" pitchFamily="34" charset="-122"/>
                <a:ea typeface="微软雅黑" panose="020B0503020204020204" pitchFamily="34" charset="-122"/>
              </a:rPr>
              <a:t>3716.12 </a:t>
            </a:r>
            <a:r>
              <a:rPr lang="zh-CN" altLang="zh-CN" sz="2800" b="1" dirty="0">
                <a:solidFill>
                  <a:srgbClr val="C00000"/>
                </a:solidFill>
                <a:latin typeface="微软雅黑" panose="020B0503020204020204" pitchFamily="34" charset="-122"/>
                <a:ea typeface="微软雅黑" panose="020B0503020204020204" pitchFamily="34" charset="-122"/>
              </a:rPr>
              <a:t>㎡</a:t>
            </a:r>
            <a:r>
              <a:rPr lang="en-US" altLang="zh-CN" sz="2800" b="1" dirty="0">
                <a:solidFill>
                  <a:srgbClr val="C00000"/>
                </a:solidFill>
                <a:latin typeface="微软雅黑" panose="020B0503020204020204" pitchFamily="34" charset="-122"/>
                <a:ea typeface="微软雅黑" panose="020B0503020204020204" pitchFamily="34" charset="-122"/>
              </a:rPr>
              <a:t>, B8-1</a:t>
            </a:r>
            <a:r>
              <a:rPr lang="zh-CN" altLang="zh-CN" sz="2800" b="1" dirty="0">
                <a:solidFill>
                  <a:srgbClr val="C00000"/>
                </a:solidFill>
                <a:latin typeface="微软雅黑" panose="020B0503020204020204" pitchFamily="34" charset="-122"/>
                <a:ea typeface="微软雅黑" panose="020B0503020204020204" pitchFamily="34" charset="-122"/>
              </a:rPr>
              <a:t>车间</a:t>
            </a:r>
            <a:r>
              <a:rPr lang="en-US" altLang="zh-CN" sz="2800" b="1" dirty="0">
                <a:solidFill>
                  <a:srgbClr val="C00000"/>
                </a:solidFill>
                <a:latin typeface="微软雅黑" panose="020B0503020204020204" pitchFamily="34" charset="-122"/>
                <a:ea typeface="微软雅黑" panose="020B0503020204020204" pitchFamily="34" charset="-122"/>
              </a:rPr>
              <a:t>1529.87 </a:t>
            </a:r>
            <a:r>
              <a:rPr lang="zh-CN" altLang="zh-CN" sz="2800" b="1" dirty="0">
                <a:solidFill>
                  <a:srgbClr val="C00000"/>
                </a:solidFill>
                <a:latin typeface="微软雅黑" panose="020B0503020204020204" pitchFamily="34" charset="-122"/>
                <a:ea typeface="微软雅黑" panose="020B0503020204020204" pitchFamily="34" charset="-122"/>
              </a:rPr>
              <a:t>㎡</a:t>
            </a: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25373812" y="2767013"/>
            <a:ext cx="0" cy="27508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5395014" y="3619835"/>
            <a:ext cx="17340764" cy="523220"/>
          </a:xfrm>
          <a:prstGeom prst="rect">
            <a:avLst/>
          </a:prstGeom>
          <a:solidFill>
            <a:schemeClr val="tx1">
              <a:lumMod val="65000"/>
              <a:lumOff val="35000"/>
            </a:schemeClr>
          </a:solidFill>
        </p:spPr>
        <p:txBody>
          <a:bodyPr wrap="square" rtlCol="0">
            <a:spAutoFit/>
          </a:bodyPr>
          <a:lstStyle/>
          <a:p>
            <a:r>
              <a:rPr lang="en-US" altLang="zh-CN" sz="2800" dirty="0">
                <a:latin typeface="微软雅黑" panose="020B0503020204020204" pitchFamily="34" charset="-122"/>
                <a:ea typeface="微软雅黑" panose="020B0503020204020204" pitchFamily="34" charset="-122"/>
                <a:sym typeface="+mn-ea"/>
              </a:rPr>
              <a:t>                                                                 </a:t>
            </a:r>
            <a:r>
              <a:rPr lang="zh-CN" altLang="en-US" sz="2800" dirty="0">
                <a:highlight>
                  <a:srgbClr val="FFFF00"/>
                </a:highlight>
                <a:latin typeface="微软雅黑" panose="020B0503020204020204" pitchFamily="34" charset="-122"/>
                <a:ea typeface="微软雅黑" panose="020B0503020204020204" pitchFamily="34" charset="-122"/>
                <a:sym typeface="+mn-ea"/>
              </a:rPr>
              <a:t>鸟瞰效果图</a:t>
            </a:r>
            <a:r>
              <a:rPr lang="zh-CN" altLang="zh-CN" sz="2800" dirty="0">
                <a:highlight>
                  <a:srgbClr val="FFFF00"/>
                </a:highlight>
                <a:latin typeface="微软雅黑" panose="020B0503020204020204" pitchFamily="34" charset="-122"/>
                <a:ea typeface="微软雅黑" panose="020B0503020204020204" pitchFamily="34" charset="-122"/>
                <a:sym typeface="+mn-ea"/>
              </a:rPr>
              <a:t>调整前后</a:t>
            </a:r>
            <a:r>
              <a:rPr lang="zh-CN" altLang="zh-CN" sz="2800" dirty="0">
                <a:highlight>
                  <a:srgbClr val="FFFF00"/>
                </a:highlight>
                <a:latin typeface="微软雅黑" panose="020B0503020204020204" pitchFamily="34" charset="-122"/>
                <a:ea typeface="微软雅黑" panose="020B0503020204020204" pitchFamily="34" charset="-122"/>
              </a:rPr>
              <a:t>对比</a:t>
            </a:r>
            <a:endParaRPr lang="zh-CN" altLang="zh-CN" sz="2800" dirty="0">
              <a:highlight>
                <a:srgbClr val="FFFF00"/>
              </a:highlight>
              <a:latin typeface="微软雅黑" panose="020B0503020204020204" pitchFamily="34" charset="-122"/>
              <a:ea typeface="微软雅黑" panose="020B0503020204020204" pitchFamily="34" charset="-122"/>
            </a:endParaRPr>
          </a:p>
        </p:txBody>
      </p:sp>
      <p:sp>
        <p:nvSpPr>
          <p:cNvPr id="28" name="文本框 27"/>
          <p:cNvSpPr txBox="1"/>
          <p:nvPr/>
        </p:nvSpPr>
        <p:spPr>
          <a:xfrm>
            <a:off x="25430082" y="10288660"/>
            <a:ext cx="17340764" cy="521970"/>
          </a:xfrm>
          <a:prstGeom prst="rect">
            <a:avLst/>
          </a:prstGeom>
          <a:solidFill>
            <a:schemeClr val="tx1">
              <a:lumMod val="65000"/>
              <a:lumOff val="35000"/>
            </a:schemeClr>
          </a:solidFill>
        </p:spPr>
        <p:txBody>
          <a:bodyPr wrap="square" rtlCol="0">
            <a:spAutoFit/>
          </a:bodyPr>
          <a:lstStyle/>
          <a:p>
            <a:r>
              <a:rPr lang="en-US" altLang="zh-CN" sz="2800" dirty="0">
                <a:latin typeface="微软雅黑" panose="020B0503020204020204" pitchFamily="34" charset="-122"/>
                <a:ea typeface="微软雅黑" panose="020B0503020204020204" pitchFamily="34" charset="-122"/>
                <a:sym typeface="+mn-ea"/>
              </a:rPr>
              <a:t>                                                                </a:t>
            </a:r>
            <a:r>
              <a:rPr lang="zh-CN" altLang="en-US" sz="2800" dirty="0">
                <a:highlight>
                  <a:srgbClr val="FFFF00"/>
                </a:highlight>
                <a:latin typeface="微软雅黑" panose="020B0503020204020204" pitchFamily="34" charset="-122"/>
                <a:ea typeface="微软雅黑" panose="020B0503020204020204" pitchFamily="34" charset="-122"/>
                <a:sym typeface="+mn-ea"/>
              </a:rPr>
              <a:t>新建建筑</a:t>
            </a:r>
            <a:r>
              <a:rPr lang="zh-CN" altLang="en-US" sz="2800" dirty="0">
                <a:highlight>
                  <a:srgbClr val="FFFF00"/>
                </a:highlight>
                <a:latin typeface="微软雅黑" panose="020B0503020204020204" pitchFamily="34" charset="-122"/>
                <a:ea typeface="微软雅黑" panose="020B0503020204020204" pitchFamily="34" charset="-122"/>
                <a:sym typeface="+mn-ea"/>
              </a:rPr>
              <a:t>立面材质图</a:t>
            </a:r>
            <a:endParaRPr lang="en-US" altLang="zh-CN" sz="2800" dirty="0">
              <a:highlight>
                <a:srgbClr val="FFFF00"/>
              </a:highlight>
              <a:latin typeface="微软雅黑" panose="020B0503020204020204" pitchFamily="34" charset="-122"/>
              <a:ea typeface="微软雅黑" panose="020B0503020204020204" pitchFamily="34" charset="-122"/>
              <a:sym typeface="+mn-ea"/>
            </a:endParaRPr>
          </a:p>
        </p:txBody>
      </p:sp>
      <p:pic>
        <p:nvPicPr>
          <p:cNvPr id="49" name="图片 48" descr="表格&#10;&#10;中度可信度描述已自动生成"/>
          <p:cNvPicPr>
            <a:picLocks noChangeAspect="1"/>
          </p:cNvPicPr>
          <p:nvPr/>
        </p:nvPicPr>
        <p:blipFill>
          <a:blip r:embed="rId9">
            <a:clrChange>
              <a:clrFrom>
                <a:srgbClr val="FFFFFF"/>
              </a:clrFrom>
              <a:clrTo>
                <a:srgbClr val="FFFFFF">
                  <a:alpha val="0"/>
                </a:srgbClr>
              </a:clrTo>
            </a:clrChange>
          </a:blip>
          <a:stretch>
            <a:fillRect/>
          </a:stretch>
        </p:blipFill>
        <p:spPr>
          <a:xfrm>
            <a:off x="35033039" y="19395956"/>
            <a:ext cx="7280649" cy="3920610"/>
          </a:xfrm>
          <a:prstGeom prst="rect">
            <a:avLst/>
          </a:prstGeom>
        </p:spPr>
      </p:pic>
      <p:sp>
        <p:nvSpPr>
          <p:cNvPr id="56" name="文本框 55"/>
          <p:cNvSpPr txBox="1"/>
          <p:nvPr/>
        </p:nvSpPr>
        <p:spPr>
          <a:xfrm>
            <a:off x="27942461" y="23458406"/>
            <a:ext cx="4917240" cy="954107"/>
          </a:xfrm>
          <a:prstGeom prst="rect">
            <a:avLst/>
          </a:prstGeom>
          <a:noFill/>
        </p:spPr>
        <p:txBody>
          <a:bodyPr wrap="square">
            <a:spAutoFit/>
          </a:bodyPr>
          <a:lstStyle/>
          <a:p>
            <a:r>
              <a:rPr lang="zh-CN" altLang="en-US" sz="2800" b="1" dirty="0">
                <a:solidFill>
                  <a:srgbClr val="C00000"/>
                </a:solidFill>
              </a:rPr>
              <a:t>建筑面积3716.12㎡</a:t>
            </a:r>
            <a:endParaRPr lang="en-US" altLang="zh-CN" sz="2800" b="1" dirty="0">
              <a:solidFill>
                <a:srgbClr val="C00000"/>
              </a:solidFill>
            </a:endParaRPr>
          </a:p>
          <a:p>
            <a:r>
              <a:rPr lang="zh-CN" altLang="en-US" sz="2800" b="1" dirty="0">
                <a:solidFill>
                  <a:srgbClr val="C00000"/>
                </a:solidFill>
              </a:rPr>
              <a:t>计容面积3716.12X2=7432.24㎡</a:t>
            </a:r>
            <a:endParaRPr lang="zh-CN" altLang="en-US" sz="2800" b="1" dirty="0">
              <a:solidFill>
                <a:srgbClr val="C00000"/>
              </a:solidFill>
            </a:endParaRPr>
          </a:p>
        </p:txBody>
      </p:sp>
      <p:sp>
        <p:nvSpPr>
          <p:cNvPr id="58" name="文本框 57"/>
          <p:cNvSpPr txBox="1"/>
          <p:nvPr/>
        </p:nvSpPr>
        <p:spPr>
          <a:xfrm>
            <a:off x="28038919" y="22959549"/>
            <a:ext cx="6094095"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 </a:t>
            </a:r>
            <a:r>
              <a:rPr lang="en-US" altLang="zh-CN" sz="2800" b="1" dirty="0">
                <a:latin typeface="微软雅黑" panose="020B0503020204020204" pitchFamily="34" charset="-122"/>
                <a:ea typeface="微软雅黑" panose="020B0503020204020204" pitchFamily="34" charset="-122"/>
                <a:sym typeface="+mn-ea"/>
              </a:rPr>
              <a:t>B8-1</a:t>
            </a:r>
            <a:r>
              <a:rPr lang="zh-CN" altLang="en-US" sz="2800" b="1" dirty="0">
                <a:latin typeface="微软雅黑" panose="020B0503020204020204" pitchFamily="34" charset="-122"/>
                <a:ea typeface="微软雅黑" panose="020B0503020204020204" pitchFamily="34" charset="-122"/>
                <a:sym typeface="+mn-ea"/>
              </a:rPr>
              <a:t>车间 一层平面图</a:t>
            </a:r>
            <a:endParaRPr lang="zh-CN" sz="2800" b="1"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36439941" y="22890148"/>
            <a:ext cx="6094095"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 </a:t>
            </a:r>
            <a:r>
              <a:rPr lang="en-US" altLang="zh-CN" sz="2800" b="1" dirty="0">
                <a:latin typeface="微软雅黑" panose="020B0503020204020204" pitchFamily="34" charset="-122"/>
                <a:ea typeface="微软雅黑" panose="020B0503020204020204" pitchFamily="34" charset="-122"/>
                <a:sym typeface="+mn-ea"/>
              </a:rPr>
              <a:t>B8-2</a:t>
            </a:r>
            <a:r>
              <a:rPr lang="zh-CN" altLang="en-US" sz="2800" b="1" dirty="0">
                <a:latin typeface="微软雅黑" panose="020B0503020204020204" pitchFamily="34" charset="-122"/>
                <a:ea typeface="微软雅黑" panose="020B0503020204020204" pitchFamily="34" charset="-122"/>
                <a:sym typeface="+mn-ea"/>
              </a:rPr>
              <a:t>车间 一层平面图</a:t>
            </a:r>
            <a:endParaRPr lang="zh-CN" sz="2800" b="1"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35903828" y="23379823"/>
            <a:ext cx="6095943" cy="954107"/>
          </a:xfrm>
          <a:prstGeom prst="rect">
            <a:avLst/>
          </a:prstGeom>
          <a:noFill/>
        </p:spPr>
        <p:txBody>
          <a:bodyPr wrap="square">
            <a:spAutoFit/>
          </a:bodyPr>
          <a:lstStyle/>
          <a:p>
            <a:r>
              <a:rPr lang="zh-CN" altLang="en-US" sz="2800" b="1" dirty="0">
                <a:solidFill>
                  <a:srgbClr val="C00000"/>
                </a:solidFill>
              </a:rPr>
              <a:t>建筑面积1529.87㎡</a:t>
            </a:r>
            <a:endParaRPr lang="en-US" altLang="zh-CN" sz="2800" b="1" dirty="0">
              <a:solidFill>
                <a:srgbClr val="C00000"/>
              </a:solidFill>
            </a:endParaRPr>
          </a:p>
          <a:p>
            <a:r>
              <a:rPr lang="zh-CN" altLang="en-US" sz="2800" b="1" dirty="0">
                <a:solidFill>
                  <a:srgbClr val="C00000"/>
                </a:solidFill>
              </a:rPr>
              <a:t>计容面积1529.87X2=3059.74㎡</a:t>
            </a:r>
            <a:endParaRPr lang="zh-CN" altLang="en-US" sz="2800" b="1" dirty="0">
              <a:solidFill>
                <a:srgbClr val="C00000"/>
              </a:solidFill>
            </a:endParaRPr>
          </a:p>
        </p:txBody>
      </p:sp>
      <p:pic>
        <p:nvPicPr>
          <p:cNvPr id="67" name="图片 66"/>
          <p:cNvPicPr>
            <a:picLocks noChangeAspect="1"/>
          </p:cNvPicPr>
          <p:nvPr/>
        </p:nvPicPr>
        <p:blipFill>
          <a:blip r:embed="rId10"/>
          <a:stretch>
            <a:fillRect/>
          </a:stretch>
        </p:blipFill>
        <p:spPr>
          <a:xfrm>
            <a:off x="25502758" y="14081564"/>
            <a:ext cx="12182539" cy="2732901"/>
          </a:xfrm>
          <a:prstGeom prst="rect">
            <a:avLst/>
          </a:prstGeom>
        </p:spPr>
      </p:pic>
      <p:pic>
        <p:nvPicPr>
          <p:cNvPr id="75" name="图片 74"/>
          <p:cNvPicPr>
            <a:picLocks noChangeAspect="1"/>
          </p:cNvPicPr>
          <p:nvPr/>
        </p:nvPicPr>
        <p:blipFill>
          <a:blip r:embed="rId11"/>
          <a:stretch>
            <a:fillRect/>
          </a:stretch>
        </p:blipFill>
        <p:spPr>
          <a:xfrm>
            <a:off x="37814242" y="13830015"/>
            <a:ext cx="3374694" cy="2805836"/>
          </a:xfrm>
          <a:prstGeom prst="rect">
            <a:avLst/>
          </a:prstGeom>
        </p:spPr>
      </p:pic>
      <p:sp>
        <p:nvSpPr>
          <p:cNvPr id="77" name="文本框 76"/>
          <p:cNvSpPr txBox="1"/>
          <p:nvPr/>
        </p:nvSpPr>
        <p:spPr>
          <a:xfrm>
            <a:off x="25423789" y="24456443"/>
            <a:ext cx="17340764" cy="521970"/>
          </a:xfrm>
          <a:prstGeom prst="rect">
            <a:avLst/>
          </a:prstGeom>
          <a:solidFill>
            <a:schemeClr val="tx1">
              <a:lumMod val="65000"/>
              <a:lumOff val="35000"/>
            </a:schemeClr>
          </a:solidFill>
        </p:spPr>
        <p:txBody>
          <a:bodyPr wrap="square" rtlCol="0">
            <a:spAutoFit/>
          </a:bodyPr>
          <a:lstStyle/>
          <a:p>
            <a:r>
              <a:rPr lang="en-US" altLang="zh-CN" sz="2800" dirty="0">
                <a:latin typeface="微软雅黑" panose="020B0503020204020204" pitchFamily="34" charset="-122"/>
                <a:ea typeface="微软雅黑" panose="020B0503020204020204" pitchFamily="34" charset="-122"/>
                <a:sym typeface="+mn-ea"/>
              </a:rPr>
              <a:t>                                                                       </a:t>
            </a:r>
            <a:r>
              <a:rPr lang="zh-CN" sz="2800" dirty="0">
                <a:highlight>
                  <a:srgbClr val="FFFF00"/>
                </a:highlight>
                <a:latin typeface="微软雅黑" panose="020B0503020204020204" pitchFamily="34" charset="-122"/>
                <a:ea typeface="微软雅黑" panose="020B0503020204020204" pitchFamily="34" charset="-122"/>
                <a:sym typeface="+mn-ea"/>
              </a:rPr>
              <a:t>新建建筑</a:t>
            </a:r>
            <a:r>
              <a:rPr lang="zh-CN" altLang="en-US" sz="2800" dirty="0">
                <a:highlight>
                  <a:srgbClr val="FFFF00"/>
                </a:highlight>
                <a:latin typeface="微软雅黑" panose="020B0503020204020204" pitchFamily="34" charset="-122"/>
                <a:ea typeface="微软雅黑" panose="020B0503020204020204" pitchFamily="34" charset="-122"/>
                <a:sym typeface="+mn-ea"/>
              </a:rPr>
              <a:t>立面图</a:t>
            </a:r>
            <a:endParaRPr lang="zh-CN" altLang="en-US" sz="2800" dirty="0">
              <a:highlight>
                <a:srgbClr val="FFFF00"/>
              </a:highlight>
              <a:latin typeface="微软雅黑" panose="020B0503020204020204" pitchFamily="34" charset="-122"/>
              <a:ea typeface="微软雅黑" panose="020B0503020204020204" pitchFamily="34" charset="-122"/>
              <a:sym typeface="+mn-ea"/>
            </a:endParaRPr>
          </a:p>
        </p:txBody>
      </p:sp>
      <p:sp>
        <p:nvSpPr>
          <p:cNvPr id="80" name="文本框 79"/>
          <p:cNvSpPr txBox="1"/>
          <p:nvPr/>
        </p:nvSpPr>
        <p:spPr>
          <a:xfrm>
            <a:off x="12973929" y="22413433"/>
            <a:ext cx="12353820" cy="523220"/>
          </a:xfrm>
          <a:prstGeom prst="rect">
            <a:avLst/>
          </a:prstGeom>
          <a:solidFill>
            <a:schemeClr val="tx1">
              <a:lumMod val="65000"/>
              <a:lumOff val="35000"/>
            </a:schemeClr>
          </a:solidFill>
        </p:spPr>
        <p:txBody>
          <a:bodyPr wrap="square" rtlCol="0">
            <a:spAutoFit/>
          </a:bodyPr>
          <a:lstStyle/>
          <a:p>
            <a:r>
              <a:rPr lang="en-US" altLang="zh-CN" sz="2800" dirty="0">
                <a:highlight>
                  <a:srgbClr val="FFFF00"/>
                </a:highlight>
                <a:latin typeface="微软雅黑" panose="020B0503020204020204" pitchFamily="34" charset="-122"/>
                <a:ea typeface="微软雅黑" panose="020B0503020204020204" pitchFamily="34" charset="-122"/>
              </a:rPr>
              <a:t>                                           </a:t>
            </a:r>
            <a:endParaRPr lang="zh-CN" altLang="en-US" sz="2800" dirty="0">
              <a:highlight>
                <a:srgbClr val="FFFF00"/>
              </a:highlight>
              <a:latin typeface="微软雅黑" panose="020B0503020204020204" pitchFamily="34" charset="-122"/>
              <a:ea typeface="微软雅黑" panose="020B0503020204020204" pitchFamily="34" charset="-122"/>
            </a:endParaRPr>
          </a:p>
        </p:txBody>
      </p:sp>
      <p:sp>
        <p:nvSpPr>
          <p:cNvPr id="82" name="文本框 81"/>
          <p:cNvSpPr txBox="1"/>
          <p:nvPr/>
        </p:nvSpPr>
        <p:spPr>
          <a:xfrm>
            <a:off x="17451705" y="22454870"/>
            <a:ext cx="5570855" cy="521970"/>
          </a:xfrm>
          <a:prstGeom prst="rect">
            <a:avLst/>
          </a:prstGeom>
          <a:noFill/>
        </p:spPr>
        <p:txBody>
          <a:bodyPr wrap="square">
            <a:spAutoFit/>
          </a:bodyPr>
          <a:lstStyle/>
          <a:p>
            <a:r>
              <a:rPr lang="zh-CN" altLang="zh-CN" sz="2800" dirty="0">
                <a:highlight>
                  <a:srgbClr val="FFFF00"/>
                </a:highlight>
                <a:latin typeface="微软雅黑" panose="020B0503020204020204" pitchFamily="34" charset="-122"/>
                <a:ea typeface="微软雅黑" panose="020B0503020204020204" pitchFamily="34" charset="-122"/>
                <a:sym typeface="+mn-ea"/>
              </a:rPr>
              <a:t>调整前后主要技术经济指标</a:t>
            </a:r>
            <a:r>
              <a:rPr lang="zh-CN" altLang="zh-CN" sz="2800" dirty="0">
                <a:highlight>
                  <a:srgbClr val="FFFF00"/>
                </a:highlight>
                <a:latin typeface="微软雅黑" panose="020B0503020204020204" pitchFamily="34" charset="-122"/>
                <a:ea typeface="微软雅黑" panose="020B0503020204020204" pitchFamily="34" charset="-122"/>
              </a:rPr>
              <a:t>对比</a:t>
            </a:r>
            <a:r>
              <a:rPr lang="en-US" altLang="zh-CN" sz="2800" dirty="0">
                <a:highlight>
                  <a:srgbClr val="FFFF00"/>
                </a:highlight>
                <a:latin typeface="微软雅黑" panose="020B0503020204020204" pitchFamily="34" charset="-122"/>
                <a:ea typeface="微软雅黑" panose="020B0503020204020204" pitchFamily="34" charset="-122"/>
                <a:sym typeface="+mn-ea"/>
              </a:rPr>
              <a:t>                                                                                                                           </a:t>
            </a:r>
            <a:endParaRPr lang="zh-CN" altLang="en-US" sz="2800" dirty="0">
              <a:highlight>
                <a:srgbClr val="FFFF00"/>
              </a:highlight>
              <a:latin typeface="微软雅黑" panose="020B0503020204020204" pitchFamily="34" charset="-122"/>
              <a:ea typeface="微软雅黑" panose="020B0503020204020204" pitchFamily="34" charset="-122"/>
            </a:endParaRPr>
          </a:p>
        </p:txBody>
      </p:sp>
      <p:sp>
        <p:nvSpPr>
          <p:cNvPr id="83" name="文本框 82"/>
          <p:cNvSpPr txBox="1"/>
          <p:nvPr/>
        </p:nvSpPr>
        <p:spPr>
          <a:xfrm flipH="1">
            <a:off x="23022277" y="11482485"/>
            <a:ext cx="2735987" cy="461665"/>
          </a:xfrm>
          <a:prstGeom prst="rect">
            <a:avLst/>
          </a:prstGeom>
          <a:noFill/>
        </p:spPr>
        <p:txBody>
          <a:bodyPr wrap="square">
            <a:spAutoFit/>
          </a:bodyPr>
          <a:lstStyle/>
          <a:p>
            <a:r>
              <a:rPr lang="zh-CN" altLang="en-US" sz="2400" dirty="0">
                <a:highlight>
                  <a:srgbClr val="FF00FF"/>
                </a:highlight>
                <a:latin typeface="微软雅黑" panose="020B0503020204020204" pitchFamily="34" charset="-122"/>
                <a:ea typeface="微软雅黑" panose="020B0503020204020204" pitchFamily="34" charset="-122"/>
                <a:sym typeface="+mn-ea"/>
              </a:rPr>
              <a:t>调整前总平面图</a:t>
            </a:r>
            <a:endParaRPr lang="zh-CN" altLang="en-US" sz="2400" dirty="0">
              <a:highlight>
                <a:srgbClr val="FF00FF"/>
              </a:highlight>
              <a:latin typeface="微软雅黑" panose="020B0503020204020204" pitchFamily="34" charset="-122"/>
              <a:ea typeface="微软雅黑" panose="020B0503020204020204" pitchFamily="34" charset="-122"/>
            </a:endParaRPr>
          </a:p>
        </p:txBody>
      </p:sp>
      <p:sp>
        <p:nvSpPr>
          <p:cNvPr id="84" name="文本框 83"/>
          <p:cNvSpPr txBox="1"/>
          <p:nvPr/>
        </p:nvSpPr>
        <p:spPr>
          <a:xfrm flipH="1">
            <a:off x="23022277" y="19323717"/>
            <a:ext cx="2607057" cy="461665"/>
          </a:xfrm>
          <a:prstGeom prst="rect">
            <a:avLst/>
          </a:prstGeom>
          <a:noFill/>
        </p:spPr>
        <p:txBody>
          <a:bodyPr wrap="square">
            <a:spAutoFit/>
          </a:bodyPr>
          <a:lstStyle/>
          <a:p>
            <a:r>
              <a:rPr lang="zh-CN" altLang="en-US" sz="2400" dirty="0">
                <a:highlight>
                  <a:srgbClr val="FF00FF"/>
                </a:highlight>
                <a:latin typeface="微软雅黑" panose="020B0503020204020204" pitchFamily="34" charset="-122"/>
                <a:ea typeface="微软雅黑" panose="020B0503020204020204" pitchFamily="34" charset="-122"/>
                <a:sym typeface="+mn-ea"/>
              </a:rPr>
              <a:t>调整后总平面图</a:t>
            </a:r>
            <a:endParaRPr lang="zh-CN" altLang="en-US" sz="2400" dirty="0">
              <a:highlight>
                <a:srgbClr val="FF00FF"/>
              </a:highlight>
              <a:latin typeface="微软雅黑" panose="020B0503020204020204" pitchFamily="34" charset="-122"/>
              <a:ea typeface="微软雅黑" panose="020B0503020204020204" pitchFamily="34" charset="-122"/>
            </a:endParaRPr>
          </a:p>
        </p:txBody>
      </p:sp>
      <p:sp>
        <p:nvSpPr>
          <p:cNvPr id="85" name="文本框 84"/>
          <p:cNvSpPr txBox="1"/>
          <p:nvPr/>
        </p:nvSpPr>
        <p:spPr>
          <a:xfrm>
            <a:off x="25440342" y="18912977"/>
            <a:ext cx="17340764" cy="521970"/>
          </a:xfrm>
          <a:prstGeom prst="rect">
            <a:avLst/>
          </a:prstGeom>
          <a:solidFill>
            <a:schemeClr val="tx1">
              <a:lumMod val="65000"/>
              <a:lumOff val="35000"/>
            </a:schemeClr>
          </a:solidFill>
        </p:spPr>
        <p:txBody>
          <a:bodyPr wrap="square" rtlCol="0">
            <a:spAutoFit/>
          </a:bodyPr>
          <a:lstStyle/>
          <a:p>
            <a:r>
              <a:rPr lang="en-US" altLang="zh-CN" sz="2800" dirty="0">
                <a:latin typeface="微软雅黑" panose="020B0503020204020204" pitchFamily="34" charset="-122"/>
                <a:ea typeface="微软雅黑" panose="020B0503020204020204" pitchFamily="34" charset="-122"/>
                <a:sym typeface="+mn-ea"/>
              </a:rPr>
              <a:t>                                                                      </a:t>
            </a:r>
            <a:r>
              <a:rPr lang="zh-CN" altLang="zh-CN" sz="2800" dirty="0">
                <a:highlight>
                  <a:srgbClr val="FFFF00"/>
                </a:highlight>
                <a:latin typeface="微软雅黑" panose="020B0503020204020204" pitchFamily="34" charset="-122"/>
                <a:ea typeface="微软雅黑" panose="020B0503020204020204" pitchFamily="34" charset="-122"/>
                <a:sym typeface="+mn-ea"/>
              </a:rPr>
              <a:t>新建建筑</a:t>
            </a:r>
            <a:r>
              <a:rPr lang="zh-CN" altLang="en-US" sz="2800" dirty="0">
                <a:highlight>
                  <a:srgbClr val="FFFF00"/>
                </a:highlight>
                <a:latin typeface="微软雅黑" panose="020B0503020204020204" pitchFamily="34" charset="-122"/>
                <a:ea typeface="微软雅黑" panose="020B0503020204020204" pitchFamily="34" charset="-122"/>
                <a:sym typeface="+mn-ea"/>
              </a:rPr>
              <a:t>平面图</a:t>
            </a:r>
            <a:endParaRPr lang="zh-CN" sz="2800" dirty="0">
              <a:highlight>
                <a:srgbClr val="FFFF00"/>
              </a:highlight>
              <a:latin typeface="微软雅黑" panose="020B0503020204020204" pitchFamily="34" charset="-122"/>
              <a:ea typeface="微软雅黑" panose="020B0503020204020204" pitchFamily="34" charset="-122"/>
            </a:endParaRPr>
          </a:p>
        </p:txBody>
      </p:sp>
      <p:sp>
        <p:nvSpPr>
          <p:cNvPr id="86" name="文本框 85"/>
          <p:cNvSpPr txBox="1"/>
          <p:nvPr/>
        </p:nvSpPr>
        <p:spPr>
          <a:xfrm>
            <a:off x="28840912" y="9490656"/>
            <a:ext cx="11445120" cy="737235"/>
          </a:xfrm>
          <a:prstGeom prst="rect">
            <a:avLst/>
          </a:prstGeom>
          <a:noFill/>
        </p:spPr>
        <p:txBody>
          <a:bodyPr wrap="square">
            <a:spAutoFit/>
          </a:bodyPr>
          <a:lstStyle/>
          <a:p>
            <a:pPr algn="ctr">
              <a:lnSpc>
                <a:spcPct val="150000"/>
              </a:lnSpc>
            </a:pPr>
            <a:r>
              <a:rPr lang="zh-CN" altLang="en-US" sz="2800" b="1" dirty="0">
                <a:solidFill>
                  <a:srgbClr val="C00000"/>
                </a:solidFill>
                <a:latin typeface="微软雅黑" panose="020B0503020204020204" pitchFamily="34" charset="-122"/>
                <a:ea typeface="微软雅黑" panose="020B0503020204020204" pitchFamily="34" charset="-122"/>
              </a:rPr>
              <a:t>调整后园区整体建筑风貌保持协调统一</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flipH="1">
            <a:off x="31946550" y="8993137"/>
            <a:ext cx="2735987" cy="461665"/>
          </a:xfrm>
          <a:prstGeom prst="rect">
            <a:avLst/>
          </a:prstGeom>
          <a:noFill/>
        </p:spPr>
        <p:txBody>
          <a:bodyPr wrap="square">
            <a:spAutoFit/>
          </a:bodyPr>
          <a:lstStyle/>
          <a:p>
            <a:r>
              <a:rPr lang="zh-CN" altLang="en-US" sz="2400" dirty="0">
                <a:highlight>
                  <a:srgbClr val="FF00FF"/>
                </a:highlight>
                <a:latin typeface="微软雅黑" panose="020B0503020204020204" pitchFamily="34" charset="-122"/>
                <a:ea typeface="微软雅黑" panose="020B0503020204020204" pitchFamily="34" charset="-122"/>
                <a:sym typeface="+mn-ea"/>
              </a:rPr>
              <a:t>调整前鸟瞰图</a:t>
            </a:r>
            <a:endParaRPr lang="zh-CN" altLang="en-US" sz="2400" dirty="0">
              <a:highlight>
                <a:srgbClr val="FF00FF"/>
              </a:highlight>
              <a:latin typeface="微软雅黑" panose="020B0503020204020204" pitchFamily="34" charset="-122"/>
              <a:ea typeface="微软雅黑" panose="020B0503020204020204" pitchFamily="34" charset="-122"/>
            </a:endParaRPr>
          </a:p>
        </p:txBody>
      </p:sp>
      <p:sp>
        <p:nvSpPr>
          <p:cNvPr id="20" name="文本框 19"/>
          <p:cNvSpPr txBox="1"/>
          <p:nvPr/>
        </p:nvSpPr>
        <p:spPr>
          <a:xfrm flipH="1">
            <a:off x="40684551" y="9029206"/>
            <a:ext cx="2735987" cy="461665"/>
          </a:xfrm>
          <a:prstGeom prst="rect">
            <a:avLst/>
          </a:prstGeom>
          <a:noFill/>
        </p:spPr>
        <p:txBody>
          <a:bodyPr wrap="square">
            <a:spAutoFit/>
          </a:bodyPr>
          <a:lstStyle/>
          <a:p>
            <a:r>
              <a:rPr lang="zh-CN" altLang="en-US" sz="2400" dirty="0">
                <a:highlight>
                  <a:srgbClr val="FF00FF"/>
                </a:highlight>
                <a:latin typeface="微软雅黑" panose="020B0503020204020204" pitchFamily="34" charset="-122"/>
                <a:ea typeface="微软雅黑" panose="020B0503020204020204" pitchFamily="34" charset="-122"/>
                <a:sym typeface="+mn-ea"/>
              </a:rPr>
              <a:t>调整后鸟瞰图</a:t>
            </a:r>
            <a:endParaRPr lang="zh-CN" altLang="en-US" sz="2400" dirty="0">
              <a:highlight>
                <a:srgbClr val="FF00FF"/>
              </a:highlight>
              <a:latin typeface="微软雅黑" panose="020B0503020204020204" pitchFamily="34" charset="-122"/>
              <a:ea typeface="微软雅黑" panose="020B0503020204020204" pitchFamily="34" charset="-122"/>
            </a:endParaRPr>
          </a:p>
        </p:txBody>
      </p:sp>
      <p:pic>
        <p:nvPicPr>
          <p:cNvPr id="26" name="图片 25" descr="图示&#10;&#10;中度可信度描述已自动生成"/>
          <p:cNvPicPr>
            <a:picLocks noChangeAspect="1"/>
          </p:cNvPicPr>
          <p:nvPr/>
        </p:nvPicPr>
        <p:blipFill>
          <a:blip r:embed="rId12">
            <a:clrChange>
              <a:clrFrom>
                <a:srgbClr val="FFFFFF"/>
              </a:clrFrom>
              <a:clrTo>
                <a:srgbClr val="FFFFFF">
                  <a:alpha val="0"/>
                </a:srgbClr>
              </a:clrTo>
            </a:clrChange>
          </a:blip>
          <a:stretch>
            <a:fillRect/>
          </a:stretch>
        </p:blipFill>
        <p:spPr>
          <a:xfrm>
            <a:off x="29224084" y="25711757"/>
            <a:ext cx="8790697" cy="6215644"/>
          </a:xfrm>
          <a:prstGeom prst="rect">
            <a:avLst/>
          </a:prstGeom>
        </p:spPr>
      </p:pic>
      <p:sp>
        <p:nvSpPr>
          <p:cNvPr id="31" name="文本框 30"/>
          <p:cNvSpPr txBox="1"/>
          <p:nvPr/>
        </p:nvSpPr>
        <p:spPr>
          <a:xfrm>
            <a:off x="31217062" y="26866069"/>
            <a:ext cx="3258289"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B8-1</a:t>
            </a:r>
            <a:r>
              <a:rPr lang="zh-CN" altLang="en-US" sz="2000" b="1" dirty="0">
                <a:latin typeface="微软雅黑" panose="020B0503020204020204" pitchFamily="34" charset="-122"/>
                <a:ea typeface="微软雅黑" panose="020B0503020204020204" pitchFamily="34" charset="-122"/>
                <a:sym typeface="+mn-ea"/>
              </a:rPr>
              <a:t>车间 </a:t>
            </a:r>
            <a:r>
              <a:rPr lang="en-US" altLang="zh-CN" sz="2000" b="1" dirty="0">
                <a:latin typeface="微软雅黑" panose="020B0503020204020204" pitchFamily="34" charset="-122"/>
                <a:ea typeface="微软雅黑" panose="020B0503020204020204" pitchFamily="34" charset="-122"/>
                <a:sym typeface="+mn-ea"/>
              </a:rPr>
              <a:t>1-22</a:t>
            </a:r>
            <a:r>
              <a:rPr lang="zh-CN" altLang="en-US" sz="2000" b="1" dirty="0">
                <a:latin typeface="微软雅黑" panose="020B0503020204020204" pitchFamily="34" charset="-122"/>
                <a:ea typeface="微软雅黑" panose="020B0503020204020204" pitchFamily="34" charset="-122"/>
                <a:sym typeface="+mn-ea"/>
              </a:rPr>
              <a:t>轴立面图</a:t>
            </a:r>
            <a:endParaRPr lang="zh-CN" sz="2000" b="1"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31594027" y="29599799"/>
            <a:ext cx="3258289"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B8-2</a:t>
            </a:r>
            <a:r>
              <a:rPr lang="zh-CN" altLang="en-US" sz="2000" b="1" dirty="0">
                <a:latin typeface="微软雅黑" panose="020B0503020204020204" pitchFamily="34" charset="-122"/>
                <a:ea typeface="微软雅黑" panose="020B0503020204020204" pitchFamily="34" charset="-122"/>
                <a:sym typeface="+mn-ea"/>
              </a:rPr>
              <a:t>车间 </a:t>
            </a:r>
            <a:r>
              <a:rPr lang="en-US" altLang="zh-CN" sz="2000" b="1" dirty="0">
                <a:latin typeface="微软雅黑" panose="020B0503020204020204" pitchFamily="34" charset="-122"/>
                <a:ea typeface="微软雅黑" panose="020B0503020204020204" pitchFamily="34" charset="-122"/>
                <a:sym typeface="+mn-ea"/>
              </a:rPr>
              <a:t>1-10</a:t>
            </a:r>
            <a:r>
              <a:rPr lang="zh-CN" altLang="en-US" sz="2000" b="1" dirty="0">
                <a:latin typeface="微软雅黑" panose="020B0503020204020204" pitchFamily="34" charset="-122"/>
                <a:ea typeface="微软雅黑" panose="020B0503020204020204" pitchFamily="34" charset="-122"/>
                <a:sym typeface="+mn-ea"/>
              </a:rPr>
              <a:t>轴立面图</a:t>
            </a:r>
            <a:endParaRPr lang="zh-CN" sz="20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3"/>
          <a:stretch>
            <a:fillRect/>
          </a:stretch>
        </p:blipFill>
        <p:spPr>
          <a:xfrm>
            <a:off x="30839663" y="16817448"/>
            <a:ext cx="5267020" cy="1973016"/>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404b57c1-0e81-442c-9c5b-66a8d7ec09f3"/>
  <p:tag name="COMMONDATA" val="eyJoZGlkIjoiNWJlYTFmNmIwNzJlODEyMDdhMzU1NGJlOGUyMDUyNG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1618</Words>
  <Application>WPS 演示</Application>
  <PresentationFormat>自定义</PresentationFormat>
  <Paragraphs>84</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微软雅黑</vt:lpstr>
      <vt:lpstr>等线</vt:lpstr>
      <vt:lpstr>Calibri</vt:lpstr>
      <vt:lpstr>Arial Unicode MS</vt:lpstr>
      <vt:lpstr>Calibri Light</vt:lpstr>
      <vt:lpstr>等线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riesling</cp:lastModifiedBy>
  <cp:revision>105</cp:revision>
  <dcterms:created xsi:type="dcterms:W3CDTF">2020-12-28T07:04:00Z</dcterms:created>
  <dcterms:modified xsi:type="dcterms:W3CDTF">2024-06-19T01:19:11Z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C3FE20C0C64744CD82F7E6FEFA012E00_12</vt:lpwstr>
  </property>
  <property fmtid="{D5CDD505-2E9C-101B-9397-08002B2CF9AE}" pid="3" name="KSOProductBuildVer">
    <vt:lpwstr>2052-12.1.0.16929</vt:lpwstr>
  </property>
  <property fmtid="{D5CDD505-2E9C-101B-9397-08002B2CF9AE}" pid="4" name="MSIP_Label_defa4170-0d19-0005-0004-bc88714345d2_Enabled">
    <vt:lpwstr>true</vt:lpwstr>
  </property>
  <property fmtid="{D5CDD505-2E9C-101B-9397-08002B2CF9AE}" pid="5" name="MSIP_Label_defa4170-0d19-0005-0004-bc88714345d2_SetDate">
    <vt:lpwstr>2024-05-31T09:26:36Z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676bd6c3-1cf6-4e88-ba42-b20da847841d</vt:lpwstr>
  </property>
  <property fmtid="{D5CDD505-2E9C-101B-9397-08002B2CF9AE}" pid="9" name="MSIP_Label_defa4170-0d19-0005-0004-bc88714345d2_ActionId">
    <vt:lpwstr>f8c7750f-293e-4f51-a0bd-b97b64621d99</vt:lpwstr>
  </property>
  <property fmtid="{D5CDD505-2E9C-101B-9397-08002B2CF9AE}" pid="10" name="MSIP_Label_defa4170-0d19-0005-0004-bc88714345d2_ContentBits">
    <vt:lpwstr>0</vt:lpwstr>
  </property>
</Properties>
</file>